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90" r:id="rId2"/>
    <p:sldId id="3922" r:id="rId3"/>
    <p:sldId id="3893" r:id="rId4"/>
    <p:sldId id="3925" r:id="rId5"/>
    <p:sldId id="3927" r:id="rId6"/>
    <p:sldId id="3926" r:id="rId7"/>
    <p:sldId id="3928" r:id="rId8"/>
    <p:sldId id="3930" r:id="rId9"/>
    <p:sldId id="3932" r:id="rId10"/>
    <p:sldId id="3933" r:id="rId11"/>
    <p:sldId id="3931" r:id="rId12"/>
    <p:sldId id="3934" r:id="rId13"/>
    <p:sldId id="3942" r:id="rId14"/>
    <p:sldId id="3943" r:id="rId15"/>
    <p:sldId id="3944" r:id="rId16"/>
    <p:sldId id="3935" r:id="rId17"/>
    <p:sldId id="3945" r:id="rId18"/>
    <p:sldId id="3937" r:id="rId19"/>
    <p:sldId id="3938" r:id="rId20"/>
    <p:sldId id="3939" r:id="rId21"/>
    <p:sldId id="3940" r:id="rId22"/>
    <p:sldId id="3946" r:id="rId23"/>
    <p:sldId id="3947"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FF5F"/>
    <a:srgbClr val="00FFFF"/>
    <a:srgbClr val="1C334E"/>
    <a:srgbClr val="1B1304"/>
    <a:srgbClr val="0C172B"/>
    <a:srgbClr val="EF1E28"/>
    <a:srgbClr val="FBF4D5"/>
    <a:srgbClr val="00BFFF"/>
    <a:srgbClr val="F79646"/>
    <a:srgbClr val="E3D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0" autoAdjust="0"/>
    <p:restoredTop sz="96322" autoAdjust="0"/>
  </p:normalViewPr>
  <p:slideViewPr>
    <p:cSldViewPr>
      <p:cViewPr varScale="1">
        <p:scale>
          <a:sx n="127" d="100"/>
          <a:sy n="127" d="100"/>
        </p:scale>
        <p:origin x="784" y="19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4/4/26</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132BF-4675-FEA9-5662-32ADE8D4C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60155-ECF3-61D7-CD9E-C42EE6A248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A8CE33-F98F-009A-9E7F-BCC5BD43B7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E052A1-0489-6BB2-3B05-C9AD3ACD000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91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780B1-D5F9-A101-28F7-3998565A4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A03A-6E5D-ECF5-A69A-B42B3A3F0F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B2572D-770B-22BC-3E56-4103978654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08FF6E-8D95-9230-A3B3-CAB36CAE76E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1224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2025-F9CF-A901-B797-5DB626781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54615-D617-FCCE-31B4-38AD714E30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AD6917-CA4F-8B21-375A-E8FA07B50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2D5D0-7D8F-C1BC-9A63-DB40F966FBE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952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01E52-C8C9-6D3B-0F19-B99448B08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C3B52-9AD8-D98A-737B-CDC7D2CAF0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A09C0D-AB12-6B16-89D7-BBF90B7FE5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5A1C89-B865-BA7D-53C3-FAF25A1C688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9498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5112-61D6-ED8B-0094-7ED9A1459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D28D1-7B59-8FD2-A8FC-16984F7BF4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450F54-FFC0-FFAE-1464-0329CACDAA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E366B6-EFB1-D5BE-112B-10936BA2180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128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B647-70B3-5103-3F85-39814A801854}"/>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A94347ED-1D0D-4F10-A62D-F313B33BF94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0309A477-0B5E-40D7-32A4-FE90B9DC07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1D6B4A46-2153-CE98-2F90-AA34B49F8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extLst>
      <p:ext uri="{BB962C8B-B14F-4D97-AF65-F5344CB8AC3E}">
        <p14:creationId xmlns:p14="http://schemas.microsoft.com/office/powerpoint/2010/main" val="242247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C70-9525-7967-3E81-AD1149E8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1422-A54A-15C2-F3D0-684CDC726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56C11-58A5-07D8-428E-748188B1F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F810F-D125-A9BD-58AA-257910DCB42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1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0E1F1-434D-E5AF-0C3D-8EEADB00C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71C29-D306-161C-01C7-B5CC2FD2D5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BAC2B5-3B2A-B7A2-72C8-3CA5191FA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FE362E-8E76-2239-10D7-01B839FE572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396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00F8-FD9D-48FE-27F3-214D6D7A2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02ED0-7295-91A5-8F89-B1FE8FCAB0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7DE2A7-653D-6103-CDB3-79DFD76A19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EC8E1-2955-D935-51D4-E34506551B7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441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B1BA-25E1-6696-48FC-AB85B1BC5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49071-80C8-A206-621B-8FF3AA2CA7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852D9B-F3A0-C151-A7AD-989ABD3FF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62FC5-FFB3-443C-C8C6-497A1EDC737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397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41847-AB76-2CBB-319B-188A8D28F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89623-C83A-5517-DA57-9D3BBD9489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CDAF48-0F84-7F0F-A2ED-ED888F151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2D0E76-BBD5-7FD1-08B5-AD66B3AEBD1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352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2D35-AEE4-F974-69A8-42D8FCAB6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4A23A-C00D-416F-84FD-0A7EC6F711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FCCC5A-5489-B89E-2C87-00F0AE515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FE857F-73AA-9E3A-938A-DFFDE1FF7FB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394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2BC45-774D-1B89-00D3-09EFD7C55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E176E-F6ED-C8C3-D120-FE37E698B2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075B3F-77E1-2A95-E93F-AB15FF77C6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5B85E6-86F6-7AC3-1002-B05D605B855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179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0CE79-CDF8-0B68-99BE-22636A68D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FF4E0-A486-BACF-9FA3-D387347568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63DD6C-88C8-A02B-7CEB-0F01D741E9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08576C-2B73-A051-6D7F-542703B1B2E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9452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4/4/26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4/4/26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4/4/26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4/4/26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4/4/26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4/4/26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4/4/26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4/4/26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4/4/26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4/4/26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4/4/26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4/4/26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1477EC-8085-F949-9B95-FF8E850387E3}"/>
              </a:ext>
            </a:extLst>
          </p:cNvPr>
          <p:cNvSpPr txBox="1"/>
          <p:nvPr/>
        </p:nvSpPr>
        <p:spPr>
          <a:xfrm>
            <a:off x="983432" y="4364579"/>
            <a:ext cx="9681882" cy="1559052"/>
          </a:xfrm>
          <a:prstGeom prst="rect">
            <a:avLst/>
          </a:prstGeom>
        </p:spPr>
        <p:txBody>
          <a:bodyPr vert="horz" lIns="91440" tIns="45720" rIns="91440" bIns="45720" rtlCol="0" anchor="b">
            <a:normAutofit fontScale="55000" lnSpcReduction="20000"/>
          </a:bodyPr>
          <a:lstStyle/>
          <a:p>
            <a:pPr algn="ctr">
              <a:lnSpc>
                <a:spcPct val="170000"/>
              </a:lnSpc>
            </a:pPr>
            <a:r>
              <a:rPr lang="zh-CN" altLang="en-US" sz="7200" b="1" dirty="0">
                <a:solidFill>
                  <a:srgbClr val="0C172B"/>
                </a:solidFill>
                <a:latin typeface="SimHei" panose="02010609060101010101" pitchFamily="49" charset="-122"/>
                <a:ea typeface="SimHei" panose="02010609060101010101" pitchFamily="49" charset="-122"/>
              </a:rPr>
              <a:t>嫉妒、出卖、苦待</a:t>
            </a:r>
            <a:endParaRPr lang="en-US" altLang="zh-CN" sz="7200" b="1" dirty="0">
              <a:solidFill>
                <a:srgbClr val="0C172B"/>
              </a:solidFill>
              <a:latin typeface="SimHei" panose="02010609060101010101" pitchFamily="49" charset="-122"/>
              <a:ea typeface="SimHei" panose="02010609060101010101" pitchFamily="49" charset="-122"/>
            </a:endParaRPr>
          </a:p>
          <a:p>
            <a:pPr algn="ctr">
              <a:lnSpc>
                <a:spcPct val="170000"/>
              </a:lnSpc>
            </a:pPr>
            <a:r>
              <a:rPr lang="en-US" sz="4000" b="1" dirty="0" err="1">
                <a:solidFill>
                  <a:srgbClr val="0C172B"/>
                </a:solidFill>
                <a:latin typeface="SimHei" panose="02010609060101010101" pitchFamily="49" charset="-122"/>
                <a:ea typeface="SimHei" panose="02010609060101010101" pitchFamily="49" charset="-122"/>
              </a:rPr>
              <a:t>创世纪看约瑟与基督</a:t>
            </a:r>
            <a:r>
              <a:rPr lang="zh-CN" altLang="en-US" sz="4000" b="1">
                <a:solidFill>
                  <a:srgbClr val="0C172B"/>
                </a:solidFill>
                <a:latin typeface="SimHei" panose="02010609060101010101" pitchFamily="49" charset="-122"/>
                <a:ea typeface="SimHei" panose="02010609060101010101" pitchFamily="49" charset="-122"/>
              </a:rPr>
              <a:t>（上）</a:t>
            </a:r>
            <a:endParaRPr lang="en-US" sz="4000" b="1" dirty="0">
              <a:solidFill>
                <a:srgbClr val="0C172B"/>
              </a:solidFill>
              <a:latin typeface="SimHei" panose="02010609060101010101" pitchFamily="49" charset="-122"/>
              <a:ea typeface="SimHei" panose="02010609060101010101" pitchFamily="49" charset="-122"/>
            </a:endParaRPr>
          </a:p>
        </p:txBody>
      </p:sp>
      <p:sp>
        <p:nvSpPr>
          <p:cNvPr id="6" name="Rectangle 5">
            <a:extLst>
              <a:ext uri="{FF2B5EF4-FFF2-40B4-BE49-F238E27FC236}">
                <a16:creationId xmlns:a16="http://schemas.microsoft.com/office/drawing/2014/main" id="{3A27709B-DA43-1946-9AD5-0D660081577C}"/>
              </a:ext>
            </a:extLst>
          </p:cNvPr>
          <p:cNvSpPr/>
          <p:nvPr/>
        </p:nvSpPr>
        <p:spPr>
          <a:xfrm>
            <a:off x="2094764" y="6048719"/>
            <a:ext cx="7315199" cy="809281"/>
          </a:xfrm>
          <a:prstGeom prst="rect">
            <a:avLst/>
          </a:prstGeom>
        </p:spPr>
        <p:txBody>
          <a:bodyPr vert="horz" lIns="91440" tIns="45720" rIns="91440" bIns="45720" rtlCol="0" anchor="t">
            <a:normAutofit/>
          </a:bodyPr>
          <a:lstStyle/>
          <a:p>
            <a:pPr lvl="0" algn="ctr" eaLnBrk="1" hangingPunct="1">
              <a:lnSpc>
                <a:spcPct val="90000"/>
              </a:lnSpc>
              <a:spcBef>
                <a:spcPts val="1000"/>
              </a:spcBef>
              <a:defRPr/>
            </a:pPr>
            <a:r>
              <a:rPr lang="en-US" b="1" dirty="0"/>
              <a:t>envied, betrayed, suffered</a:t>
            </a:r>
          </a:p>
          <a:p>
            <a:pPr algn="ctr" eaLnBrk="1" hangingPunct="1">
              <a:lnSpc>
                <a:spcPct val="90000"/>
              </a:lnSpc>
              <a:spcBef>
                <a:spcPts val="1000"/>
              </a:spcBef>
              <a:defRPr/>
            </a:pPr>
            <a:r>
              <a:rPr kumimoji="0" lang="en-US" sz="1600" b="0" i="0" u="none" strike="noStrike" cap="none" spc="0" normalizeH="0" baseline="0" noProof="0" dirty="0">
                <a:ln>
                  <a:noFill/>
                </a:ln>
                <a:solidFill>
                  <a:schemeClr val="tx1">
                    <a:lumMod val="85000"/>
                    <a:lumOff val="15000"/>
                  </a:schemeClr>
                </a:solidFill>
                <a:effectLst/>
                <a:uLnTx/>
                <a:uFillTx/>
                <a:latin typeface="+mn-lt"/>
                <a:cs typeface="+mn-cs"/>
              </a:rPr>
              <a:t>Looking at Joseph and Christ in Genesis</a:t>
            </a:r>
          </a:p>
        </p:txBody>
      </p:sp>
      <p:pic>
        <p:nvPicPr>
          <p:cNvPr id="3" name="Picture 2">
            <a:extLst>
              <a:ext uri="{FF2B5EF4-FFF2-40B4-BE49-F238E27FC236}">
                <a16:creationId xmlns:a16="http://schemas.microsoft.com/office/drawing/2014/main" id="{4534330E-D145-5FE4-2A7D-DA370FFFE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2394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7EEC1313-85D5-FCFC-F438-13D7C378AE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8D8490-3FF0-F2CB-E075-F6EBB8A5940B}"/>
              </a:ext>
            </a:extLst>
          </p:cNvPr>
          <p:cNvSpPr/>
          <p:nvPr/>
        </p:nvSpPr>
        <p:spPr>
          <a:xfrm>
            <a:off x="191344" y="2276872"/>
            <a:ext cx="12072664" cy="2062103"/>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他给约瑟做了一件彩衣。</a:t>
            </a:r>
            <a:r>
              <a:rPr kumimoji="0" lang="en-US" altLang="zh-CN"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约瑟的哥哥们见父亲爱约瑟过于爱他们，就恨约瑟</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，不与他说和睦的话。</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1B9F315D-142E-0EE6-4936-404BAA7D1145}"/>
              </a:ext>
            </a:extLst>
          </p:cNvPr>
          <p:cNvSpPr txBox="1"/>
          <p:nvPr/>
        </p:nvSpPr>
        <p:spPr>
          <a:xfrm>
            <a:off x="59668" y="4906022"/>
            <a:ext cx="1199260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And he made him a robe of many colors.4.But when his brothers saw that their father loved him more than all his brothers, they hated him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could not speak peacefully to him.</a:t>
            </a:r>
          </a:p>
        </p:txBody>
      </p:sp>
    </p:spTree>
    <p:extLst>
      <p:ext uri="{BB962C8B-B14F-4D97-AF65-F5344CB8AC3E}">
        <p14:creationId xmlns:p14="http://schemas.microsoft.com/office/powerpoint/2010/main" val="414038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1360C3-504A-6424-FC12-99A2417937D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CCDD6AA-BE2E-74B8-9F7F-C02CE5F1B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B3C7DF-8E62-42A7-C3E2-80BD25158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828437A-B9F2-00F3-07ED-913A604FB71D}"/>
              </a:ext>
            </a:extLst>
          </p:cNvPr>
          <p:cNvSpPr txBox="1"/>
          <p:nvPr/>
        </p:nvSpPr>
        <p:spPr>
          <a:xfrm>
            <a:off x="7935402" y="743447"/>
            <a:ext cx="4137262" cy="3692028"/>
          </a:xfrm>
          <a:prstGeom prst="rect">
            <a:avLst/>
          </a:prstGeom>
          <a:noFill/>
        </p:spPr>
        <p:txBody>
          <a:bodyPr vert="horz" lIns="91440" tIns="45720" rIns="91440" bIns="45720" rtlCol="0" anchor="b">
            <a:normAutofit/>
          </a:bodyPr>
          <a:lstStyle/>
          <a:p>
            <a:pPr eaLnBrk="1" hangingPunct="1">
              <a:lnSpc>
                <a:spcPct val="90000"/>
              </a:lnSpc>
              <a:spcAft>
                <a:spcPts val="600"/>
              </a:spcAft>
            </a:pPr>
            <a:r>
              <a:rPr lang="en-US" altLang="zh-CN" sz="4800" b="1" dirty="0">
                <a:effectLst/>
                <a:latin typeface="+mj-lt"/>
                <a:ea typeface="+mj-ea"/>
                <a:cs typeface="+mj-cs"/>
              </a:rPr>
              <a:t>【C】</a:t>
            </a:r>
          </a:p>
          <a:p>
            <a:pPr eaLnBrk="1" hangingPunct="1">
              <a:lnSpc>
                <a:spcPct val="90000"/>
              </a:lnSpc>
              <a:spcAft>
                <a:spcPts val="600"/>
              </a:spcAft>
            </a:pPr>
            <a:endParaRPr lang="en-US" altLang="zh-CN" sz="4800" b="1" dirty="0">
              <a:effectLst/>
              <a:latin typeface="+mj-lt"/>
              <a:ea typeface="+mj-ea"/>
              <a:cs typeface="+mj-cs"/>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遭人嫉妒：</a:t>
            </a:r>
            <a:endParaRPr lang="en-US" altLang="zh-CN" sz="3600" b="1" dirty="0">
              <a:latin typeface="SimHei" panose="02010609060101010101" pitchFamily="49" charset="-122"/>
              <a:ea typeface="SimHei" panose="02010609060101010101" pitchFamily="49" charset="-122"/>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上帝唯独启示他，要使他高升</a:t>
            </a:r>
            <a:endParaRPr lang="en-US" sz="4800" b="1" dirty="0">
              <a:latin typeface="SimHei" panose="02010609060101010101" pitchFamily="49" charset="-122"/>
              <a:ea typeface="SimHei" panose="02010609060101010101" pitchFamily="49" charset="-122"/>
              <a:cs typeface="+mj-cs"/>
            </a:endParaRPr>
          </a:p>
        </p:txBody>
      </p:sp>
      <p:sp>
        <p:nvSpPr>
          <p:cNvPr id="5" name="TextBox 4">
            <a:extLst>
              <a:ext uri="{FF2B5EF4-FFF2-40B4-BE49-F238E27FC236}">
                <a16:creationId xmlns:a16="http://schemas.microsoft.com/office/drawing/2014/main" id="{A0F731EC-EAEE-36E6-8E1B-06F6E683C908}"/>
              </a:ext>
            </a:extLst>
          </p:cNvPr>
          <p:cNvSpPr txBox="1"/>
          <p:nvPr/>
        </p:nvSpPr>
        <p:spPr>
          <a:xfrm>
            <a:off x="7935402" y="4629234"/>
            <a:ext cx="3849229" cy="1485319"/>
          </a:xfrm>
          <a:prstGeom prst="rect">
            <a:avLst/>
          </a:prstGeom>
          <a:noFill/>
        </p:spPr>
        <p:txBody>
          <a:bodyPr vert="horz" lIns="91440" tIns="45720" rIns="91440" bIns="45720" rtlCol="0">
            <a:normAutofit/>
          </a:bodyPr>
          <a:lstStyle/>
          <a:p>
            <a:r>
              <a:rPr lang="en-US" sz="2400" dirty="0"/>
              <a:t>Envied by others: God reveals to him alone and intends to exalt him.</a:t>
            </a:r>
          </a:p>
        </p:txBody>
      </p:sp>
      <p:pic>
        <p:nvPicPr>
          <p:cNvPr id="2" name="Picture 1" descr="A group of men in robes&#10;&#10;AI-generated content may be incorrect.">
            <a:extLst>
              <a:ext uri="{FF2B5EF4-FFF2-40B4-BE49-F238E27FC236}">
                <a16:creationId xmlns:a16="http://schemas.microsoft.com/office/drawing/2014/main" id="{F9E93750-F3B8-9A5E-1A53-76D6405A0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384093"/>
            <a:ext cx="5816600" cy="3987800"/>
          </a:xfrm>
          <a:prstGeom prst="rect">
            <a:avLst/>
          </a:prstGeom>
        </p:spPr>
      </p:pic>
    </p:spTree>
    <p:extLst>
      <p:ext uri="{BB962C8B-B14F-4D97-AF65-F5344CB8AC3E}">
        <p14:creationId xmlns:p14="http://schemas.microsoft.com/office/powerpoint/2010/main" val="156251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2385EAB-57D5-CD3D-26DC-3BA8DAF65F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3720FB-B2DD-D17C-A557-F2D6CBC02FB1}"/>
              </a:ext>
            </a:extLst>
          </p:cNvPr>
          <p:cNvSpPr/>
          <p:nvPr/>
        </p:nvSpPr>
        <p:spPr>
          <a:xfrm>
            <a:off x="4727848" y="692696"/>
            <a:ext cx="7352114" cy="3970318"/>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他的哥哥们回答说：「难道你真要作我们的王吗？难道你真要管辖我们吗？」</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他们就因为他的梦和他的话越发恨他</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0DD653E8-AD8E-7B07-6A1F-B2406C186B9B}"/>
              </a:ext>
            </a:extLst>
          </p:cNvPr>
          <p:cNvSpPr txBox="1"/>
          <p:nvPr/>
        </p:nvSpPr>
        <p:spPr>
          <a:xfrm>
            <a:off x="4871864" y="4797152"/>
            <a:ext cx="7280106"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8.His brothers said to him, "Are you indeed to reign over us? Or are you indeed to rule over us?" </a:t>
            </a:r>
            <a:r>
              <a:rPr kumimoji="0" lang="en-US" sz="18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So they hated him even more for his dreams and for his words.</a:t>
            </a:r>
          </a:p>
        </p:txBody>
      </p:sp>
      <p:pic>
        <p:nvPicPr>
          <p:cNvPr id="4" name="Picture 3">
            <a:extLst>
              <a:ext uri="{FF2B5EF4-FFF2-40B4-BE49-F238E27FC236}">
                <a16:creationId xmlns:a16="http://schemas.microsoft.com/office/drawing/2014/main" id="{80D5F3DD-7B7B-51E9-2F24-0AEC90181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14" y="336429"/>
            <a:ext cx="4116310" cy="5086616"/>
          </a:xfrm>
          <a:prstGeom prst="rect">
            <a:avLst/>
          </a:prstGeom>
        </p:spPr>
      </p:pic>
      <p:sp>
        <p:nvSpPr>
          <p:cNvPr id="6" name="TextBox 5">
            <a:extLst>
              <a:ext uri="{FF2B5EF4-FFF2-40B4-BE49-F238E27FC236}">
                <a16:creationId xmlns:a16="http://schemas.microsoft.com/office/drawing/2014/main" id="{C40F661F-C89E-4876-00CD-1D87FF66DC41}"/>
              </a:ext>
            </a:extLst>
          </p:cNvPr>
          <p:cNvSpPr txBox="1"/>
          <p:nvPr/>
        </p:nvSpPr>
        <p:spPr>
          <a:xfrm>
            <a:off x="407368" y="5457418"/>
            <a:ext cx="3429339" cy="707886"/>
          </a:xfrm>
          <a:prstGeom prst="rect">
            <a:avLst/>
          </a:prstGeom>
          <a:noFill/>
        </p:spPr>
        <p:txBody>
          <a:bodyPr wrap="square">
            <a:spAutoFit/>
          </a:bodyPr>
          <a:lstStyle/>
          <a:p>
            <a:r>
              <a:rPr lang="zh-CN" altLang="en-US" sz="2000" b="1" dirty="0">
                <a:solidFill>
                  <a:prstClr val="white"/>
                </a:solidFill>
                <a:latin typeface="SimHei" panose="02010609060101010101" pitchFamily="49" charset="-122"/>
                <a:ea typeface="SimHei" panose="02010609060101010101" pitchFamily="49" charset="-122"/>
              </a:rPr>
              <a:t>我捆的禾</a:t>
            </a:r>
            <a:r>
              <a:rPr lang="en-US" altLang="zh-CN" sz="1600" b="1" dirty="0" err="1">
                <a:solidFill>
                  <a:prstClr val="white"/>
                </a:solidFill>
                <a:latin typeface="SimHei" panose="02010609060101010101" pitchFamily="49" charset="-122"/>
                <a:ea typeface="SimHei" panose="02010609060101010101" pitchFamily="49" charset="-122"/>
              </a:rPr>
              <a:t>hé</a:t>
            </a:r>
            <a:r>
              <a:rPr lang="zh-CN" altLang="en-US" sz="2000" b="1" dirty="0">
                <a:solidFill>
                  <a:prstClr val="white"/>
                </a:solidFill>
                <a:latin typeface="SimHei" panose="02010609060101010101" pitchFamily="49" charset="-122"/>
                <a:ea typeface="SimHei" panose="02010609060101010101" pitchFamily="49" charset="-122"/>
              </a:rPr>
              <a:t>稼</a:t>
            </a:r>
            <a:r>
              <a:rPr lang="en-US" altLang="zh-CN" sz="1600" b="1" dirty="0" err="1">
                <a:solidFill>
                  <a:prstClr val="white"/>
                </a:solidFill>
                <a:latin typeface="SimHei" panose="02010609060101010101" pitchFamily="49" charset="-122"/>
                <a:ea typeface="SimHei" panose="02010609060101010101" pitchFamily="49" charset="-122"/>
              </a:rPr>
              <a:t>jià</a:t>
            </a:r>
            <a:r>
              <a:rPr lang="zh-CN" altLang="en-US" sz="2000" b="1" dirty="0">
                <a:solidFill>
                  <a:prstClr val="white"/>
                </a:solidFill>
                <a:latin typeface="SimHei" panose="02010609060101010101" pitchFamily="49" charset="-122"/>
                <a:ea typeface="SimHei" panose="02010609060101010101" pitchFamily="49" charset="-122"/>
              </a:rPr>
              <a:t>起来站着，你们的捆来围着我的捆下拜</a:t>
            </a:r>
            <a:endParaRPr lang="en-US" sz="2000" dirty="0"/>
          </a:p>
        </p:txBody>
      </p:sp>
      <p:sp>
        <p:nvSpPr>
          <p:cNvPr id="9" name="TextBox 8">
            <a:extLst>
              <a:ext uri="{FF2B5EF4-FFF2-40B4-BE49-F238E27FC236}">
                <a16:creationId xmlns:a16="http://schemas.microsoft.com/office/drawing/2014/main" id="{4ACE2B2F-C1E8-F83D-CC28-ADF5DD794AD4}"/>
              </a:ext>
            </a:extLst>
          </p:cNvPr>
          <p:cNvSpPr txBox="1"/>
          <p:nvPr/>
        </p:nvSpPr>
        <p:spPr>
          <a:xfrm>
            <a:off x="407368" y="6145832"/>
            <a:ext cx="3562734" cy="584775"/>
          </a:xfrm>
          <a:prstGeom prst="rect">
            <a:avLst/>
          </a:prstGeom>
          <a:noFill/>
        </p:spPr>
        <p:txBody>
          <a:bodyPr wrap="square">
            <a:spAutoFit/>
          </a:bodyPr>
          <a:lstStyle/>
          <a:p>
            <a:r>
              <a:rPr lang="en-US" sz="1600" dirty="0">
                <a:solidFill>
                  <a:prstClr val="white"/>
                </a:solidFill>
              </a:rPr>
              <a:t>your sheaves gathered around it and bowed down to my sheaf</a:t>
            </a:r>
            <a:endParaRPr lang="en-US" sz="1600" dirty="0"/>
          </a:p>
        </p:txBody>
      </p:sp>
    </p:spTree>
    <p:extLst>
      <p:ext uri="{BB962C8B-B14F-4D97-AF65-F5344CB8AC3E}">
        <p14:creationId xmlns:p14="http://schemas.microsoft.com/office/powerpoint/2010/main" val="2668773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993352FE-369A-EEB5-02E7-2906DC0B2F9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E71B87E-4EB6-5D3F-E0B9-0F73057B50F4}"/>
              </a:ext>
            </a:extLst>
          </p:cNvPr>
          <p:cNvSpPr/>
          <p:nvPr/>
        </p:nvSpPr>
        <p:spPr>
          <a:xfrm>
            <a:off x="0" y="0"/>
            <a:ext cx="6240016"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A050DAE-9D17-9DCF-5AE1-13C39D71FEC3}"/>
              </a:ext>
            </a:extLst>
          </p:cNvPr>
          <p:cNvSpPr/>
          <p:nvPr/>
        </p:nvSpPr>
        <p:spPr>
          <a:xfrm>
            <a:off x="1415480" y="2204863"/>
            <a:ext cx="3528392" cy="2092881"/>
          </a:xfrm>
          <a:prstGeom prst="rect">
            <a:avLst/>
          </a:prstGeom>
        </p:spPr>
        <p:txBody>
          <a:bodyPr wrap="square">
            <a:spAutoFit/>
          </a:bodyPr>
          <a:lstStyle/>
          <a:p>
            <a:pPr>
              <a:lnSpc>
                <a:spcPct val="150000"/>
              </a:lnSpc>
              <a:defRPr/>
            </a:pPr>
            <a:r>
              <a:rPr kumimoji="0" lang="zh-CN" altLang="en-US" sz="60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Arial" panose="020B0604020202020204" pitchFamily="34" charset="0"/>
              </a:rPr>
              <a:t>被人嫉妒</a:t>
            </a:r>
          </a:p>
          <a:p>
            <a:pPr>
              <a:defRPr/>
            </a:pPr>
            <a:r>
              <a:rPr kumimoji="0" lang="en-US" altLang="zh-CN" sz="40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Arial" panose="020B0604020202020204" pitchFamily="34" charset="0"/>
              </a:rPr>
              <a:t>to be envied</a:t>
            </a:r>
            <a:endParaRPr kumimoji="0" lang="zh-CN" altLang="en-US" sz="40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D496E859-83E6-DEE6-5439-E58BE399579E}"/>
              </a:ext>
            </a:extLst>
          </p:cNvPr>
          <p:cNvSpPr/>
          <p:nvPr/>
        </p:nvSpPr>
        <p:spPr>
          <a:xfrm>
            <a:off x="7536160" y="2204864"/>
            <a:ext cx="3888432" cy="2092881"/>
          </a:xfrm>
          <a:prstGeom prst="rect">
            <a:avLst/>
          </a:prstGeom>
        </p:spPr>
        <p:txBody>
          <a:bodyPr wrap="square">
            <a:spAutoFit/>
          </a:bodyPr>
          <a:lstStyle/>
          <a:p>
            <a:pPr algn="ctr">
              <a:lnSpc>
                <a:spcPct val="150000"/>
              </a:lnSpc>
              <a:defRPr/>
            </a:pPr>
            <a:r>
              <a:rPr kumimoji="0" lang="zh-CN" altLang="en-US"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嫉妒人 </a:t>
            </a:r>
          </a:p>
          <a:p>
            <a:pPr algn="ctr">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to envy others</a:t>
            </a: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72547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334E"/>
        </a:solidFill>
        <a:effectLst/>
      </p:bgPr>
    </p:bg>
    <p:spTree>
      <p:nvGrpSpPr>
        <p:cNvPr id="1" name="">
          <a:extLst>
            <a:ext uri="{FF2B5EF4-FFF2-40B4-BE49-F238E27FC236}">
              <a16:creationId xmlns:a16="http://schemas.microsoft.com/office/drawing/2014/main" id="{C2196987-9428-0CF6-3D95-B9D6B85E87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D4B9D8-C500-F8DA-27CA-C13E71DE6CF3}"/>
              </a:ext>
            </a:extLst>
          </p:cNvPr>
          <p:cNvSpPr/>
          <p:nvPr/>
        </p:nvSpPr>
        <p:spPr>
          <a:xfrm>
            <a:off x="8052" y="692696"/>
            <a:ext cx="12175896" cy="3641381"/>
          </a:xfrm>
          <a:prstGeom prst="rect">
            <a:avLst/>
          </a:prstGeom>
          <a:solidFill>
            <a:schemeClr val="bg1">
              <a:alpha val="0"/>
            </a:schemeClr>
          </a:solidFill>
        </p:spPr>
        <p:txBody>
          <a:bodyPr wrap="square">
            <a:spAutoFit/>
          </a:bodyPr>
          <a:lstStyle/>
          <a:p>
            <a:pPr>
              <a:lnSpc>
                <a:spcPct val="150000"/>
              </a:lnSpc>
            </a:pPr>
            <a:endParaRPr lang="en-US" altLang="zh-CN" sz="4000" b="1" dirty="0">
              <a:solidFill>
                <a:prstClr val="white"/>
              </a:solidFill>
              <a:latin typeface="SimHei" panose="02010609060101010101" pitchFamily="49" charset="-122"/>
              <a:ea typeface="SimHei" panose="02010609060101010101" pitchFamily="49" charset="-122"/>
            </a:endParaRPr>
          </a:p>
          <a:p>
            <a:pPr>
              <a:lnSpc>
                <a:spcPct val="150000"/>
              </a:lnSpc>
            </a:pPr>
            <a:endParaRPr lang="en-US" altLang="zh-CN" sz="4000" b="1" dirty="0">
              <a:solidFill>
                <a:prstClr val="white"/>
              </a:solidFill>
              <a:latin typeface="SimHei" panose="02010609060101010101" pitchFamily="49" charset="-122"/>
              <a:ea typeface="SimHei" panose="02010609060101010101" pitchFamily="49" charset="-122"/>
            </a:endParaRPr>
          </a:p>
          <a:p>
            <a:pPr>
              <a:lnSpc>
                <a:spcPct val="150000"/>
              </a:lnSpc>
            </a:pPr>
            <a:r>
              <a:rPr lang="zh-CN" altLang="en-US" sz="4000" b="1" dirty="0">
                <a:solidFill>
                  <a:prstClr val="white"/>
                </a:solidFill>
                <a:latin typeface="SimHei" panose="02010609060101010101" pitchFamily="49" charset="-122"/>
                <a:ea typeface="SimHei" panose="02010609060101010101" pitchFamily="49" charset="-122"/>
              </a:rPr>
              <a:t>路</a:t>
            </a:r>
            <a:r>
              <a:rPr lang="en-US" altLang="zh-CN" sz="4000" b="1" dirty="0">
                <a:solidFill>
                  <a:prstClr val="white"/>
                </a:solidFill>
                <a:latin typeface="SimHei" panose="02010609060101010101" pitchFamily="49" charset="-122"/>
                <a:ea typeface="SimHei" panose="02010609060101010101" pitchFamily="49" charset="-122"/>
              </a:rPr>
              <a:t>12:48</a:t>
            </a:r>
          </a:p>
          <a:p>
            <a:pPr>
              <a:lnSpc>
                <a:spcPct val="150000"/>
              </a:lnSpc>
            </a:pPr>
            <a:r>
              <a:rPr lang="en-US" altLang="zh-CN" sz="4000" b="1" dirty="0">
                <a:solidFill>
                  <a:prstClr val="white"/>
                </a:solidFill>
                <a:latin typeface="SimHei" panose="02010609060101010101" pitchFamily="49" charset="-122"/>
                <a:ea typeface="SimHei" panose="02010609060101010101" pitchFamily="49" charset="-122"/>
              </a:rPr>
              <a:t>...</a:t>
            </a:r>
            <a:r>
              <a:rPr lang="zh-CN" altLang="en-US" sz="4000" b="1" dirty="0">
                <a:solidFill>
                  <a:prstClr val="white"/>
                </a:solidFill>
                <a:latin typeface="SimHei" panose="02010609060101010101" pitchFamily="49" charset="-122"/>
                <a:ea typeface="SimHei" panose="02010609060101010101" pitchFamily="49" charset="-122"/>
              </a:rPr>
              <a:t>因为多给谁，就向谁多取；多托谁，就向谁多要。 </a:t>
            </a: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751FEA1A-3902-ABB0-4405-A5E557554841}"/>
              </a:ext>
            </a:extLst>
          </p:cNvPr>
          <p:cNvSpPr txBox="1"/>
          <p:nvPr/>
        </p:nvSpPr>
        <p:spPr>
          <a:xfrm>
            <a:off x="0" y="4869160"/>
            <a:ext cx="11992604" cy="1015663"/>
          </a:xfrm>
          <a:prstGeom prst="rect">
            <a:avLst/>
          </a:prstGeom>
          <a:noFill/>
        </p:spPr>
        <p:txBody>
          <a:bodyPr wrap="square">
            <a:spAutoFit/>
          </a:bodyPr>
          <a:lstStyle/>
          <a:p>
            <a:r>
              <a:rPr lang="en-US" sz="2000" dirty="0">
                <a:solidFill>
                  <a:prstClr val="white"/>
                </a:solidFill>
              </a:rPr>
              <a:t>Luk 12:48 </a:t>
            </a:r>
            <a:r>
              <a:rPr lang="zh-CN" altLang="en-US" sz="2000" dirty="0">
                <a:solidFill>
                  <a:prstClr val="white"/>
                </a:solidFill>
              </a:rPr>
              <a:t>。。。</a:t>
            </a:r>
            <a:r>
              <a:rPr lang="en-US" sz="2000" dirty="0">
                <a:solidFill>
                  <a:prstClr val="white"/>
                </a:solidFill>
              </a:rPr>
              <a:t>Everyone to whom much was given, of him much will be required, and from him to whom they entrusted much, they will demand the more.</a:t>
            </a:r>
          </a:p>
          <a:p>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480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334E"/>
        </a:solidFill>
        <a:effectLst/>
      </p:bgPr>
    </p:bg>
    <p:spTree>
      <p:nvGrpSpPr>
        <p:cNvPr id="1" name="">
          <a:extLst>
            <a:ext uri="{FF2B5EF4-FFF2-40B4-BE49-F238E27FC236}">
              <a16:creationId xmlns:a16="http://schemas.microsoft.com/office/drawing/2014/main" id="{51D5657C-E47F-C21F-6F2E-9D4B73E61B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59912C-C694-45E5-0B39-7B4A2AD320F1}"/>
              </a:ext>
            </a:extLst>
          </p:cNvPr>
          <p:cNvSpPr/>
          <p:nvPr/>
        </p:nvSpPr>
        <p:spPr>
          <a:xfrm>
            <a:off x="8052" y="692696"/>
            <a:ext cx="12175896" cy="3641381"/>
          </a:xfrm>
          <a:prstGeom prst="rect">
            <a:avLst/>
          </a:prstGeom>
          <a:solidFill>
            <a:schemeClr val="bg1">
              <a:alpha val="0"/>
            </a:schemeClr>
          </a:solidFill>
        </p:spPr>
        <p:txBody>
          <a:bodyPr wrap="square">
            <a:spAutoFit/>
          </a:bodyPr>
          <a:lstStyle/>
          <a:p>
            <a:pPr>
              <a:lnSpc>
                <a:spcPct val="150000"/>
              </a:lnSpc>
            </a:pPr>
            <a:endParaRPr lang="en-US" altLang="zh-CN" sz="4000" b="1" dirty="0">
              <a:solidFill>
                <a:prstClr val="white"/>
              </a:solidFill>
              <a:latin typeface="SimHei" panose="02010609060101010101" pitchFamily="49" charset="-122"/>
              <a:ea typeface="SimHei" panose="02010609060101010101" pitchFamily="49" charset="-122"/>
            </a:endParaRPr>
          </a:p>
          <a:p>
            <a:pPr>
              <a:lnSpc>
                <a:spcPct val="150000"/>
              </a:lnSpc>
            </a:pPr>
            <a:endParaRPr lang="en-US" altLang="zh-CN" sz="4000" b="1" dirty="0">
              <a:solidFill>
                <a:prstClr val="white"/>
              </a:solidFill>
              <a:latin typeface="SimHei" panose="02010609060101010101" pitchFamily="49" charset="-122"/>
              <a:ea typeface="SimHei" panose="02010609060101010101" pitchFamily="49" charset="-122"/>
            </a:endParaRPr>
          </a:p>
          <a:p>
            <a:pPr>
              <a:lnSpc>
                <a:spcPct val="150000"/>
              </a:lnSpc>
            </a:pPr>
            <a:r>
              <a:rPr lang="zh-CN" altLang="en-US" sz="4000" b="1" dirty="0">
                <a:solidFill>
                  <a:prstClr val="white"/>
                </a:solidFill>
                <a:latin typeface="SimHei" panose="02010609060101010101" pitchFamily="49" charset="-122"/>
                <a:ea typeface="SimHei" panose="02010609060101010101" pitchFamily="49" charset="-122"/>
              </a:rPr>
              <a:t>罗</a:t>
            </a:r>
            <a:r>
              <a:rPr lang="en-US" altLang="zh-CN" sz="4000" b="1" dirty="0">
                <a:solidFill>
                  <a:prstClr val="white"/>
                </a:solidFill>
                <a:latin typeface="SimHei" panose="02010609060101010101" pitchFamily="49" charset="-122"/>
                <a:ea typeface="SimHei" panose="02010609060101010101" pitchFamily="49" charset="-122"/>
              </a:rPr>
              <a:t>8:17 </a:t>
            </a:r>
          </a:p>
          <a:p>
            <a:pPr>
              <a:lnSpc>
                <a:spcPct val="150000"/>
              </a:lnSpc>
            </a:pPr>
            <a:r>
              <a:rPr lang="en-US" altLang="zh-CN" sz="4000" b="1" dirty="0">
                <a:solidFill>
                  <a:prstClr val="white"/>
                </a:solidFill>
                <a:latin typeface="SimHei" panose="02010609060101010101" pitchFamily="49" charset="-122"/>
                <a:ea typeface="SimHei" panose="02010609060101010101" pitchFamily="49" charset="-122"/>
              </a:rPr>
              <a:t>...</a:t>
            </a:r>
            <a:r>
              <a:rPr lang="zh-CN" altLang="en-US" sz="4000" b="1" dirty="0">
                <a:solidFill>
                  <a:prstClr val="white"/>
                </a:solidFill>
                <a:latin typeface="SimHei" panose="02010609060101010101" pitchFamily="49" charset="-122"/>
                <a:ea typeface="SimHei" panose="02010609060101010101" pitchFamily="49" charset="-122"/>
              </a:rPr>
              <a:t>如果我们和他一同受苦，也必和他一同得荣耀。</a:t>
            </a:r>
          </a:p>
        </p:txBody>
      </p:sp>
      <p:sp>
        <p:nvSpPr>
          <p:cNvPr id="7" name="TextBox 6">
            <a:extLst>
              <a:ext uri="{FF2B5EF4-FFF2-40B4-BE49-F238E27FC236}">
                <a16:creationId xmlns:a16="http://schemas.microsoft.com/office/drawing/2014/main" id="{E707C17A-7C43-1EFC-7BA8-93C0CD81978C}"/>
              </a:ext>
            </a:extLst>
          </p:cNvPr>
          <p:cNvSpPr txBox="1"/>
          <p:nvPr/>
        </p:nvSpPr>
        <p:spPr>
          <a:xfrm>
            <a:off x="0" y="4869160"/>
            <a:ext cx="11992604" cy="707886"/>
          </a:xfrm>
          <a:prstGeom prst="rect">
            <a:avLst/>
          </a:prstGeom>
          <a:noFill/>
        </p:spPr>
        <p:txBody>
          <a:bodyPr wrap="square">
            <a:spAutoFit/>
          </a:bodyPr>
          <a:lstStyle/>
          <a:p>
            <a:r>
              <a:rPr lang="en-US" sz="2000" dirty="0">
                <a:solidFill>
                  <a:prstClr val="white"/>
                </a:solidFill>
              </a:rPr>
              <a:t>Rom 8:17 ... provided we suffer with him in order that we may also be glorified with him.</a:t>
            </a:r>
          </a:p>
          <a:p>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505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D8DF77-B713-8A04-4E46-26A1417AF5A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86EAD0-B4F4-0000-C75E-76C0F9F60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96A48DF8-121C-F8AE-0A19-8B2DB0925F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E22351C-D5C6-E431-0DAF-1B27BE8728CE}"/>
              </a:ext>
            </a:extLst>
          </p:cNvPr>
          <p:cNvSpPr txBox="1"/>
          <p:nvPr/>
        </p:nvSpPr>
        <p:spPr>
          <a:xfrm>
            <a:off x="1392667" y="2398957"/>
            <a:ext cx="9406666" cy="3526144"/>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r>
              <a:rPr lang="en-US" altLang="zh-CN" sz="5400" b="1" dirty="0">
                <a:solidFill>
                  <a:prstClr val="white"/>
                </a:solidFill>
                <a:latin typeface="Calibri"/>
              </a:rPr>
              <a:t>2</a:t>
            </a: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eaLnBrk="1" hangingPunct="1">
              <a:lnSpc>
                <a:spcPct val="90000"/>
              </a:lnSpc>
              <a:spcAft>
                <a:spcPts val="600"/>
              </a:spcAft>
            </a:pPr>
            <a:r>
              <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被自己人出卖</a:t>
            </a:r>
          </a:p>
          <a:p>
            <a:pPr eaLnBrk="1" hangingPunct="1">
              <a:lnSpc>
                <a:spcPct val="90000"/>
              </a:lnSpc>
              <a:spcAft>
                <a:spcPts val="600"/>
              </a:spcAft>
            </a:pPr>
            <a:endParaRPr kumimoji="0" lang="en-US" sz="5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2" name="Rectangle 11">
            <a:extLst>
              <a:ext uri="{FF2B5EF4-FFF2-40B4-BE49-F238E27FC236}">
                <a16:creationId xmlns:a16="http://schemas.microsoft.com/office/drawing/2014/main" id="{980379EF-DE88-52BB-4925-320C5C09E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49EA556-561C-D06E-8EF1-8722E73A86FC}"/>
              </a:ext>
            </a:extLst>
          </p:cNvPr>
          <p:cNvSpPr txBox="1"/>
          <p:nvPr/>
        </p:nvSpPr>
        <p:spPr>
          <a:xfrm>
            <a:off x="1422418" y="5524991"/>
            <a:ext cx="6099858"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betrayed by his own people.</a:t>
            </a:r>
          </a:p>
        </p:txBody>
      </p:sp>
    </p:spTree>
    <p:extLst>
      <p:ext uri="{BB962C8B-B14F-4D97-AF65-F5344CB8AC3E}">
        <p14:creationId xmlns:p14="http://schemas.microsoft.com/office/powerpoint/2010/main" val="3959195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28B54A6-E829-8F69-B896-00C030CF1F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20D030-EBCD-036F-7000-FF00AF9596FF}"/>
              </a:ext>
            </a:extLst>
          </p:cNvPr>
          <p:cNvSpPr/>
          <p:nvPr/>
        </p:nvSpPr>
        <p:spPr>
          <a:xfrm>
            <a:off x="109574" y="0"/>
            <a:ext cx="12072664" cy="5147563"/>
          </a:xfrm>
          <a:prstGeom prst="rect">
            <a:avLst/>
          </a:prstGeom>
        </p:spPr>
        <p:txBody>
          <a:bodyPr wrap="square">
            <a:spAutoFit/>
          </a:bodyPr>
          <a:lstStyle/>
          <a:p>
            <a:pPr>
              <a:lnSpc>
                <a:spcPct val="150000"/>
              </a:lnSpc>
            </a:pPr>
            <a:r>
              <a:rPr lang="en-US" altLang="zh-CN" sz="3200" b="1" dirty="0">
                <a:solidFill>
                  <a:prstClr val="white"/>
                </a:solidFill>
                <a:latin typeface="SimHei" panose="02010609060101010101" pitchFamily="49" charset="-122"/>
                <a:ea typeface="SimHei" panose="02010609060101010101" pitchFamily="49" charset="-122"/>
              </a:rPr>
              <a:t>37:25.</a:t>
            </a:r>
            <a:r>
              <a:rPr lang="zh-CN" altLang="en-US" sz="3200" b="1" dirty="0">
                <a:solidFill>
                  <a:prstClr val="white"/>
                </a:solidFill>
                <a:latin typeface="SimHei" panose="02010609060101010101" pitchFamily="49" charset="-122"/>
                <a:ea typeface="SimHei" panose="02010609060101010101" pitchFamily="49" charset="-122"/>
              </a:rPr>
              <a:t>他们坐下吃饭，举目观看，见有一伙米甸的以实玛利人从基列来，用骆驼驮</a:t>
            </a:r>
            <a:r>
              <a:rPr lang="en-US" sz="2400" b="1" dirty="0" err="1">
                <a:solidFill>
                  <a:schemeClr val="bg1"/>
                </a:solidFill>
              </a:rPr>
              <a:t>tuó</a:t>
            </a:r>
            <a:r>
              <a:rPr lang="zh-CN" altLang="en-US" sz="3200" b="1" dirty="0">
                <a:solidFill>
                  <a:prstClr val="white"/>
                </a:solidFill>
                <a:latin typeface="SimHei" panose="02010609060101010101" pitchFamily="49" charset="-122"/>
                <a:ea typeface="SimHei" panose="02010609060101010101" pitchFamily="49" charset="-122"/>
              </a:rPr>
              <a:t>着香料、乳香、没药，要带下埃及去。</a:t>
            </a:r>
            <a:r>
              <a:rPr lang="en-US" altLang="zh-CN" sz="3200" b="1" dirty="0">
                <a:solidFill>
                  <a:prstClr val="white"/>
                </a:solidFill>
                <a:latin typeface="SimHei" panose="02010609060101010101" pitchFamily="49" charset="-122"/>
                <a:ea typeface="SimHei" panose="02010609060101010101" pitchFamily="49" charset="-122"/>
              </a:rPr>
              <a:t>26.</a:t>
            </a:r>
            <a:r>
              <a:rPr lang="zh-CN" altLang="en-US" sz="3200" b="1" dirty="0">
                <a:solidFill>
                  <a:prstClr val="white"/>
                </a:solidFill>
                <a:latin typeface="SimHei" panose="02010609060101010101" pitchFamily="49" charset="-122"/>
                <a:ea typeface="SimHei" panose="02010609060101010101" pitchFamily="49" charset="-122"/>
              </a:rPr>
              <a:t>犹大对众弟兄说：「我们杀我们的兄弟，藏了他的血有什么益处呢？</a:t>
            </a:r>
            <a:r>
              <a:rPr lang="en-US" altLang="zh-CN" sz="3200" b="1" dirty="0">
                <a:solidFill>
                  <a:prstClr val="white"/>
                </a:solidFill>
                <a:latin typeface="SimHei" panose="02010609060101010101" pitchFamily="49" charset="-122"/>
                <a:ea typeface="SimHei" panose="02010609060101010101" pitchFamily="49" charset="-122"/>
              </a:rPr>
              <a:t>27.</a:t>
            </a:r>
            <a:r>
              <a:rPr lang="zh-CN" altLang="en-US" sz="3200" b="1" dirty="0">
                <a:solidFill>
                  <a:prstClr val="white"/>
                </a:solidFill>
                <a:latin typeface="SimHei" panose="02010609060101010101" pitchFamily="49" charset="-122"/>
                <a:ea typeface="SimHei" panose="02010609060101010101" pitchFamily="49" charset="-122"/>
              </a:rPr>
              <a:t>我们不如将他卖给以实玛利人，不可下手害他；因为他是我们的兄弟，我们的骨肉。」众弟兄就听从了他。</a:t>
            </a:r>
            <a:r>
              <a:rPr lang="en-US" altLang="zh-CN" sz="3200" b="1" dirty="0">
                <a:solidFill>
                  <a:prstClr val="white"/>
                </a:solidFill>
                <a:latin typeface="SimHei" panose="02010609060101010101" pitchFamily="49" charset="-122"/>
                <a:ea typeface="SimHei" panose="02010609060101010101" pitchFamily="49" charset="-122"/>
              </a:rPr>
              <a:t>28.</a:t>
            </a:r>
            <a:r>
              <a:rPr lang="zh-CN" altLang="en-US" sz="3200" b="1" dirty="0">
                <a:solidFill>
                  <a:prstClr val="white"/>
                </a:solidFill>
                <a:latin typeface="SimHei" panose="02010609060101010101" pitchFamily="49" charset="-122"/>
                <a:ea typeface="SimHei" panose="02010609060101010101" pitchFamily="49" charset="-122"/>
              </a:rPr>
              <a:t>有些米甸的商人从那里经过，</a:t>
            </a:r>
            <a:r>
              <a:rPr lang="zh-CN" altLang="en-US" sz="3200" b="1" dirty="0">
                <a:solidFill>
                  <a:srgbClr val="00FFFF"/>
                </a:solidFill>
                <a:latin typeface="SimHei" panose="02010609060101010101" pitchFamily="49" charset="-122"/>
                <a:ea typeface="SimHei" panose="02010609060101010101" pitchFamily="49" charset="-122"/>
              </a:rPr>
              <a:t>哥哥们就把约瑟从坑里拉上来，讲定二十舍客勒银子，把约瑟卖给以实玛利人。他们就把约瑟带到埃及去了</a:t>
            </a:r>
            <a:r>
              <a:rPr lang="zh-CN" altLang="en-US" sz="3200" b="1" dirty="0">
                <a:solidFill>
                  <a:prstClr val="white"/>
                </a:solidFill>
                <a:latin typeface="SimHei" panose="02010609060101010101" pitchFamily="49" charset="-122"/>
                <a:ea typeface="SimHei" panose="02010609060101010101" pitchFamily="49" charset="-122"/>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8A732170-2E0B-F34D-4F2C-891737BA0597}"/>
              </a:ext>
            </a:extLst>
          </p:cNvPr>
          <p:cNvSpPr txBox="1"/>
          <p:nvPr/>
        </p:nvSpPr>
        <p:spPr>
          <a:xfrm>
            <a:off x="36059" y="5147563"/>
            <a:ext cx="11992604" cy="1754326"/>
          </a:xfrm>
          <a:prstGeom prst="rect">
            <a:avLst/>
          </a:prstGeom>
          <a:noFill/>
        </p:spPr>
        <p:txBody>
          <a:bodyPr wrap="square">
            <a:spAutoFit/>
          </a:bodyPr>
          <a:lstStyle/>
          <a:p>
            <a:pPr lvl="0"/>
            <a:r>
              <a:rPr lang="en-US" dirty="0">
                <a:solidFill>
                  <a:prstClr val="white"/>
                </a:solidFill>
              </a:rPr>
              <a:t>25.Then they sat down to eat. And looking up they saw a caravan of Ishmaelites coming from Gilead, with their camels bearing gum, balm, and myrrh, on their way to carry it down to Egypt.26.Then Judah said to his brothers, "What profit is it if we kill our brother and conceal his blood?27.Come, let us sell him to the Ishmaelites, and let not our hand be upon him, for he is our brother, our own flesh." And his brothers listened to him.28.Then Midianite traders passed by</a:t>
            </a:r>
            <a:r>
              <a:rPr lang="en-US" dirty="0">
                <a:solidFill>
                  <a:srgbClr val="00FFFF"/>
                </a:solidFill>
              </a:rPr>
              <a:t>. And they drew Joseph up and lifted him out of the pit, and sold him to the Ishmaelites for twenty shekels of silver. They took Joseph to Egypt.</a:t>
            </a:r>
            <a:endPar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703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08AC0DE9-9E45-66F6-BB4B-2EFA37D260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3E698D-71D2-3177-F4FB-D4CBACD80636}"/>
              </a:ext>
            </a:extLst>
          </p:cNvPr>
          <p:cNvSpPr/>
          <p:nvPr/>
        </p:nvSpPr>
        <p:spPr>
          <a:xfrm>
            <a:off x="65071" y="260648"/>
            <a:ext cx="12072664" cy="440889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诗篇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55:12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原来不是仇敌辱骂我，若是仇敌，还可忍耐；也不是恨我的人向我狂大，若是恨我的人就必躲避他。</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  </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不料是你；你原与我平等，是我的同伴，是我知己的朋友！</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14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我们素常彼此谈论，以为甘甜；我们与群众在神的殿中同行。</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15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愿死亡忽然临到他们！愿他们活活的下入阴间！因为他们的住处，他们的心中，都是邪恶。</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16  </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至於我，我要求告神；耶和华必拯救我。</a:t>
            </a:r>
          </a:p>
        </p:txBody>
      </p:sp>
      <p:sp>
        <p:nvSpPr>
          <p:cNvPr id="5" name="TextBox 4">
            <a:extLst>
              <a:ext uri="{FF2B5EF4-FFF2-40B4-BE49-F238E27FC236}">
                <a16:creationId xmlns:a16="http://schemas.microsoft.com/office/drawing/2014/main" id="{46742074-6E7B-98AF-62DA-3C5AB31AC5E7}"/>
              </a:ext>
            </a:extLst>
          </p:cNvPr>
          <p:cNvSpPr txBox="1"/>
          <p:nvPr/>
        </p:nvSpPr>
        <p:spPr>
          <a:xfrm>
            <a:off x="99698" y="5120024"/>
            <a:ext cx="11992604" cy="1477328"/>
          </a:xfrm>
          <a:prstGeom prst="rect">
            <a:avLst/>
          </a:prstGeom>
          <a:noFill/>
        </p:spPr>
        <p:txBody>
          <a:bodyPr wrap="square">
            <a:spAutoFit/>
          </a:bodyPr>
          <a:lstStyle/>
          <a:p>
            <a:pPr lvl="0"/>
            <a:r>
              <a:rPr lang="en-US" dirty="0">
                <a:solidFill>
                  <a:prstClr val="white"/>
                </a:solidFill>
              </a:rPr>
              <a:t>Psalms 55:12.For it is not an enemy who taunts me— then I could bear it; it is not an adversary who deals insolently with me— then I could hide from him.13.</a:t>
            </a:r>
            <a:r>
              <a:rPr lang="en-US" b="1" dirty="0">
                <a:solidFill>
                  <a:srgbClr val="FFFF00"/>
                </a:solidFill>
              </a:rPr>
              <a:t>But it is you, a man, my equal, my companion, my familiar friend.</a:t>
            </a:r>
            <a:r>
              <a:rPr lang="en-US" dirty="0">
                <a:solidFill>
                  <a:prstClr val="white"/>
                </a:solidFill>
              </a:rPr>
              <a:t>14.We used to take sweet counsel together; within God's house we walked in the throng.15.Let death steal over them; let them go down to </a:t>
            </a:r>
            <a:r>
              <a:rPr lang="en-US" dirty="0" err="1">
                <a:solidFill>
                  <a:prstClr val="white"/>
                </a:solidFill>
              </a:rPr>
              <a:t>Sheol</a:t>
            </a:r>
            <a:r>
              <a:rPr lang="en-US" dirty="0">
                <a:solidFill>
                  <a:prstClr val="white"/>
                </a:solidFill>
              </a:rPr>
              <a:t> alive; for evil is in their dwelling place and in their heart.16.</a:t>
            </a:r>
            <a:r>
              <a:rPr lang="en-US" b="1" dirty="0">
                <a:solidFill>
                  <a:srgbClr val="B3FF5F"/>
                </a:solidFill>
              </a:rPr>
              <a:t>But I call to God, and the Lord will save me.</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789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65F1D8-58B1-AC94-F09A-811A4874876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D948A8C-DB42-49DC-A33F-B8C41741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DA52BE40-D14B-F788-7F1F-FAB4F4D7A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A28640-71D0-8BB4-58D7-F05C5AF39026}"/>
              </a:ext>
            </a:extLst>
          </p:cNvPr>
          <p:cNvSpPr txBox="1"/>
          <p:nvPr/>
        </p:nvSpPr>
        <p:spPr>
          <a:xfrm>
            <a:off x="1392667" y="2398957"/>
            <a:ext cx="9406666" cy="3526144"/>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r>
              <a:rPr lang="en-US" altLang="zh-CN" sz="5400" b="1" dirty="0">
                <a:solidFill>
                  <a:prstClr val="white"/>
                </a:solidFill>
                <a:latin typeface="Calibri"/>
                <a:ea typeface="宋体" panose="02010600030101010101" pitchFamily="2" charset="-122"/>
              </a:rPr>
              <a:t>3</a:t>
            </a:r>
            <a:r>
              <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zh-CN"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endParaRPr>
          </a:p>
          <a:p>
            <a:pPr eaLnBrk="1" hangingPunct="1">
              <a:lnSpc>
                <a:spcPct val="90000"/>
              </a:lnSpc>
              <a:spcAft>
                <a:spcPts val="600"/>
              </a:spcAft>
            </a:pPr>
            <a:r>
              <a:rPr kumimoji="0" lang="zh-CN" altLang="en-US" sz="5400" b="1"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anose="020B0604020202020204" pitchFamily="34" charset="0"/>
              </a:rPr>
              <a:t>义人被苦待时依然敬畏神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2" name="Rectangle 11">
            <a:extLst>
              <a:ext uri="{FF2B5EF4-FFF2-40B4-BE49-F238E27FC236}">
                <a16:creationId xmlns:a16="http://schemas.microsoft.com/office/drawing/2014/main" id="{06EA4560-0F8B-CE4D-9EFE-AF351A31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C6A7C16-9DFA-980F-72D6-FC662ED81125}"/>
              </a:ext>
            </a:extLst>
          </p:cNvPr>
          <p:cNvSpPr txBox="1"/>
          <p:nvPr/>
        </p:nvSpPr>
        <p:spPr>
          <a:xfrm>
            <a:off x="1422418" y="5524991"/>
            <a:ext cx="697783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the righteous suffer, they still fear and honor God.</a:t>
            </a:r>
          </a:p>
        </p:txBody>
      </p:sp>
    </p:spTree>
    <p:extLst>
      <p:ext uri="{BB962C8B-B14F-4D97-AF65-F5344CB8AC3E}">
        <p14:creationId xmlns:p14="http://schemas.microsoft.com/office/powerpoint/2010/main" val="36379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F50AD81-9257-3C8A-3778-92E871AA9E4A}"/>
              </a:ext>
            </a:extLst>
          </p:cNvPr>
          <p:cNvPicPr>
            <a:picLocks noChangeAspect="1"/>
          </p:cNvPicPr>
          <p:nvPr/>
        </p:nvPicPr>
        <p:blipFill>
          <a:blip r:embed="rId2"/>
          <a:srcRect b="41590"/>
          <a:stretch>
            <a:fillRect/>
          </a:stretch>
        </p:blipFill>
        <p:spPr>
          <a:xfrm>
            <a:off x="2279576" y="260648"/>
            <a:ext cx="7776864" cy="6061129"/>
          </a:xfrm>
          <a:prstGeom prst="rect">
            <a:avLst/>
          </a:prstGeom>
        </p:spPr>
      </p:pic>
    </p:spTree>
    <p:extLst>
      <p:ext uri="{BB962C8B-B14F-4D97-AF65-F5344CB8AC3E}">
        <p14:creationId xmlns:p14="http://schemas.microsoft.com/office/powerpoint/2010/main" val="126359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9B4BA491-7017-DAC7-FFC0-22E8367760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10D8CF-80DE-01E3-D13D-27CE35F99F1A}"/>
              </a:ext>
            </a:extLst>
          </p:cNvPr>
          <p:cNvSpPr/>
          <p:nvPr/>
        </p:nvSpPr>
        <p:spPr>
          <a:xfrm>
            <a:off x="-31978" y="0"/>
            <a:ext cx="12072664" cy="4831644"/>
          </a:xfrm>
          <a:prstGeom prst="rect">
            <a:avLst/>
          </a:prstGeom>
        </p:spPr>
        <p:txBody>
          <a:bodyPr wrap="square">
            <a:spAutoFit/>
          </a:bodyPr>
          <a:lstStyle/>
          <a:p>
            <a:pPr>
              <a:lnSpc>
                <a:spcPct val="150000"/>
              </a:lnSpc>
            </a:pP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39:1.</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约瑟被带下埃及去。有一个埃及人，是法老的内臣</a:t>
            </a:r>
            <a:r>
              <a:rPr lang="zh-CN" altLang="en-US" sz="3000" b="1" dirty="0">
                <a:solidFill>
                  <a:prstClr val="white"/>
                </a:solidFill>
                <a:latin typeface="SimHei" panose="02010609060101010101" pitchFamily="49" charset="-122"/>
                <a:ea typeface="SimHei" panose="02010609060101010101" pitchFamily="49" charset="-122"/>
              </a:rPr>
              <a:t> </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护卫长波提乏，从那些带下他来的以实玛利人手下买了他去。</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约瑟住在他主人埃及人的家中，耶和华与他同在，他就百事顺利。</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他主人见耶和华与他同在，又见耶和华使他手里所办的尽都顺利，</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约瑟就在主人眼前蒙恩，伺候他主人，并且主人派他管理家务，把一切所有的都交在他手里。</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自从主人派约瑟管理家务和他一切所有的，</a:t>
            </a:r>
            <a:r>
              <a:rPr kumimoji="0" lang="zh-CN" altLang="en-US" sz="3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耶和华就因约瑟的缘故赐福</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与那埃及人的家；凡家里和田间一切所有的都蒙耶和华赐福 </a:t>
            </a:r>
          </a:p>
        </p:txBody>
      </p:sp>
      <p:sp>
        <p:nvSpPr>
          <p:cNvPr id="7" name="TextBox 6">
            <a:extLst>
              <a:ext uri="{FF2B5EF4-FFF2-40B4-BE49-F238E27FC236}">
                <a16:creationId xmlns:a16="http://schemas.microsoft.com/office/drawing/2014/main" id="{FB1976E9-3195-CFE5-826B-64A7826A5DBF}"/>
              </a:ext>
            </a:extLst>
          </p:cNvPr>
          <p:cNvSpPr txBox="1"/>
          <p:nvPr/>
        </p:nvSpPr>
        <p:spPr>
          <a:xfrm>
            <a:off x="-31978" y="5085184"/>
            <a:ext cx="11992604" cy="1569660"/>
          </a:xfrm>
          <a:prstGeom prst="rect">
            <a:avLst/>
          </a:prstGeom>
          <a:noFill/>
        </p:spPr>
        <p:txBody>
          <a:bodyPr wrap="square">
            <a:spAutoFit/>
          </a:bodyPr>
          <a:lstStyle/>
          <a:p>
            <a:pPr lvl="0"/>
            <a:r>
              <a:rPr lang="en-US" sz="1600" dirty="0">
                <a:solidFill>
                  <a:prstClr val="white"/>
                </a:solidFill>
              </a:rPr>
              <a:t>1.Now Joseph had been brought down to Egypt, and Potiphar, an officer of Pharaoh, the captain of the guard, an Egyptian, had bought him from the Ishmaelites who had brought him down there. 2.The Lord was with Joseph, and he became a successful man, and he was in the house of his Egyptian master.3.His master saw that the Lord was with him and that the Lord caused all that he did to succeed in his hands.4.So Joseph found favor in his sight and attended him, and he made him overseer of his house and put him in charge of all that he had.5.From the time that he made him overseer in his house and over all that he had</a:t>
            </a:r>
            <a:r>
              <a:rPr lang="en-US" sz="1600" b="1" dirty="0">
                <a:solidFill>
                  <a:srgbClr val="FFFF00"/>
                </a:solidFill>
              </a:rPr>
              <a:t>, the Lord blessed the Egyptian's house for Joseph's sake</a:t>
            </a:r>
            <a:r>
              <a:rPr lang="en-US" sz="1600" dirty="0">
                <a:solidFill>
                  <a:prstClr val="white"/>
                </a:solidFill>
              </a:rPr>
              <a:t>; the blessing of the Lord was on all that he had, in house and field.</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159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C903EADB-46C6-58DC-4836-0673B3B04A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606119-F752-A8E1-B384-F3926D60F875}"/>
              </a:ext>
            </a:extLst>
          </p:cNvPr>
          <p:cNvSpPr/>
          <p:nvPr/>
        </p:nvSpPr>
        <p:spPr>
          <a:xfrm>
            <a:off x="59668" y="-22407"/>
            <a:ext cx="12072664" cy="5239896"/>
          </a:xfrm>
          <a:prstGeom prst="rect">
            <a:avLst/>
          </a:prstGeom>
        </p:spPr>
        <p:txBody>
          <a:bodyPr wrap="square">
            <a:spAutoFit/>
          </a:bodyPr>
          <a:lstStyle/>
          <a:p>
            <a:pPr>
              <a:lnSpc>
                <a:spcPct val="150000"/>
              </a:lnSpc>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波提乏将一切所有的都交在约瑟的手中，除了自己所吃的饭，别的事一概不知。约瑟原来秀雅俊美。</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这事以后，约瑟主人的妻以目送情给约瑟</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「你与我同寝吧！」</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约瑟不从，对他主人的妻说：「看哪，一切家务，我主人都不知道；他把所有的都交在我手里。</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9</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在这家里没有比我大的；并且他没有留下一样不交给我，只留下了你，因为你是他的妻子。</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我怎能作这大恶，得罪神呢？</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B679104E-9D20-6EB4-9AE7-B282E4F1CA80}"/>
              </a:ext>
            </a:extLst>
          </p:cNvPr>
          <p:cNvSpPr txBox="1"/>
          <p:nvPr/>
        </p:nvSpPr>
        <p:spPr>
          <a:xfrm>
            <a:off x="59668" y="4941168"/>
            <a:ext cx="11992604" cy="1754326"/>
          </a:xfrm>
          <a:prstGeom prst="rect">
            <a:avLst/>
          </a:prstGeom>
          <a:noFill/>
        </p:spPr>
        <p:txBody>
          <a:bodyPr wrap="square">
            <a:spAutoFit/>
          </a:bodyPr>
          <a:lstStyle/>
          <a:p>
            <a:pPr lvl="0"/>
            <a:r>
              <a:rPr lang="en-US" dirty="0">
                <a:solidFill>
                  <a:prstClr val="white"/>
                </a:solidFill>
              </a:rPr>
              <a:t>6.So he left all that he had in Joseph's charge, and because of him he had no concern about anything but the food he ate. Now Joseph was handsome in form and appearance.7.And after a time his master's wife cast her eyes on Joseph and said, "Lie with me."8.But he refused and said to his master's wife, "Behold, because of me my master has no concern about anything in the house, and he has put everything that he has in my charge.9.He is not greater in this house than I am, nor has he kept back anything from me except you, because you are his wife. </a:t>
            </a:r>
            <a:r>
              <a:rPr lang="en-US" b="1" dirty="0">
                <a:solidFill>
                  <a:srgbClr val="B3FF5F"/>
                </a:solidFill>
              </a:rPr>
              <a:t>How then can I do this great wickedness and sin against God?"</a:t>
            </a:r>
            <a:endParaRPr kumimoji="0" lang="en-US"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0128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DBA3313-DB86-AA36-1A91-6120539D8762}"/>
              </a:ext>
            </a:extLst>
          </p:cNvPr>
          <p:cNvPicPr>
            <a:picLocks noChangeAspect="1"/>
          </p:cNvPicPr>
          <p:nvPr/>
        </p:nvPicPr>
        <p:blipFill>
          <a:blip r:embed="rId2"/>
          <a:srcRect l="3093" r="1" b="1"/>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0E44695-7A32-E3A4-9EAF-5A23096A9D43}"/>
              </a:ext>
            </a:extLst>
          </p:cNvPr>
          <p:cNvSpPr txBox="1"/>
          <p:nvPr/>
        </p:nvSpPr>
        <p:spPr>
          <a:xfrm>
            <a:off x="0" y="-8130"/>
            <a:ext cx="12224648" cy="923330"/>
          </a:xfrm>
          <a:prstGeom prst="rect">
            <a:avLst/>
          </a:prstGeom>
          <a:solidFill>
            <a:schemeClr val="tx1">
              <a:alpha val="82000"/>
            </a:schemeClr>
          </a:solidFill>
        </p:spPr>
        <p:txBody>
          <a:bodyPr wrap="square">
            <a:spAutoFit/>
          </a:bodyPr>
          <a:lstStyle/>
          <a:p>
            <a:r>
              <a:rPr lang="en-US" sz="2400" b="1" dirty="0" err="1">
                <a:solidFill>
                  <a:schemeClr val="bg1"/>
                </a:solidFill>
                <a:latin typeface="SimHei" panose="02010609060101010101" pitchFamily="49" charset="-122"/>
                <a:ea typeface="SimHei" panose="02010609060101010101" pitchFamily="49" charset="-122"/>
              </a:rPr>
              <a:t>创世记</a:t>
            </a:r>
            <a:r>
              <a:rPr lang="en-US" sz="2400" b="1" dirty="0">
                <a:solidFill>
                  <a:schemeClr val="bg1"/>
                </a:solidFill>
                <a:latin typeface="SimHei" panose="02010609060101010101" pitchFamily="49" charset="-122"/>
                <a:ea typeface="SimHei" panose="02010609060101010101" pitchFamily="49" charset="-122"/>
              </a:rPr>
              <a:t> 39:20.</a:t>
            </a:r>
          </a:p>
          <a:p>
            <a:r>
              <a:rPr lang="en-US" sz="3000" b="1" dirty="0" err="1">
                <a:solidFill>
                  <a:schemeClr val="bg1"/>
                </a:solidFill>
                <a:latin typeface="SimHei" panose="02010609060101010101" pitchFamily="49" charset="-122"/>
                <a:ea typeface="SimHei" panose="02010609060101010101" pitchFamily="49" charset="-122"/>
              </a:rPr>
              <a:t>把约瑟下在监里，就是王的囚犯被囚的地方。于是约瑟在那里坐监</a:t>
            </a:r>
            <a:r>
              <a:rPr lang="en-US" sz="3000" b="1" dirty="0">
                <a:solidFill>
                  <a:schemeClr val="bg1"/>
                </a:solidFill>
                <a:latin typeface="SimHei" panose="02010609060101010101" pitchFamily="49" charset="-122"/>
                <a:ea typeface="SimHei" panose="02010609060101010101" pitchFamily="49" charset="-122"/>
              </a:rPr>
              <a:t>。</a:t>
            </a:r>
          </a:p>
        </p:txBody>
      </p:sp>
      <p:sp>
        <p:nvSpPr>
          <p:cNvPr id="5" name="TextBox 4">
            <a:extLst>
              <a:ext uri="{FF2B5EF4-FFF2-40B4-BE49-F238E27FC236}">
                <a16:creationId xmlns:a16="http://schemas.microsoft.com/office/drawing/2014/main" id="{0FA60732-0677-AF86-E50C-D18AAA7B59AC}"/>
              </a:ext>
            </a:extLst>
          </p:cNvPr>
          <p:cNvSpPr txBox="1"/>
          <p:nvPr/>
        </p:nvSpPr>
        <p:spPr>
          <a:xfrm>
            <a:off x="8047" y="6207858"/>
            <a:ext cx="12216601" cy="646331"/>
          </a:xfrm>
          <a:prstGeom prst="rect">
            <a:avLst/>
          </a:prstGeom>
          <a:solidFill>
            <a:schemeClr val="tx1">
              <a:alpha val="82000"/>
            </a:schemeClr>
          </a:solidFill>
        </p:spPr>
        <p:txBody>
          <a:bodyPr wrap="square">
            <a:spAutoFit/>
          </a:bodyPr>
          <a:lstStyle/>
          <a:p>
            <a:r>
              <a:rPr lang="en-US" b="1" dirty="0">
                <a:solidFill>
                  <a:schemeClr val="bg1"/>
                </a:solidFill>
                <a:latin typeface="SimHei" panose="02010609060101010101" pitchFamily="49" charset="-122"/>
                <a:ea typeface="SimHei" panose="02010609060101010101" pitchFamily="49" charset="-122"/>
              </a:rPr>
              <a:t>Genesis 39:20.And Joseph's master took him and put him into the prison, the place where the king's prisoners were confined, and he was there in prison.</a:t>
            </a:r>
          </a:p>
        </p:txBody>
      </p:sp>
    </p:spTree>
    <p:extLst>
      <p:ext uri="{BB962C8B-B14F-4D97-AF65-F5344CB8AC3E}">
        <p14:creationId xmlns:p14="http://schemas.microsoft.com/office/powerpoint/2010/main" val="174559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2EC0-FAB1-02C1-D664-4D6E9B41A1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F7E98A-92DF-FFE1-3A77-FBEC6657D649}"/>
              </a:ext>
            </a:extLst>
          </p:cNvPr>
          <p:cNvSpPr txBox="1"/>
          <p:nvPr/>
        </p:nvSpPr>
        <p:spPr>
          <a:xfrm>
            <a:off x="983432" y="4364579"/>
            <a:ext cx="9681882" cy="1559052"/>
          </a:xfrm>
          <a:prstGeom prst="rect">
            <a:avLst/>
          </a:prstGeom>
        </p:spPr>
        <p:txBody>
          <a:bodyPr vert="horz" lIns="91440" tIns="45720" rIns="91440" bIns="45720" rtlCol="0" anchor="b">
            <a:normAutofit fontScale="55000" lnSpcReduction="20000"/>
          </a:bodyPr>
          <a:lstStyle/>
          <a:p>
            <a:pPr algn="ctr">
              <a:lnSpc>
                <a:spcPct val="170000"/>
              </a:lnSpc>
            </a:pPr>
            <a:r>
              <a:rPr lang="zh-CN" altLang="en-US" sz="7200" b="1" dirty="0">
                <a:solidFill>
                  <a:srgbClr val="0C172B"/>
                </a:solidFill>
                <a:latin typeface="SimHei" panose="02010609060101010101" pitchFamily="49" charset="-122"/>
                <a:ea typeface="SimHei" panose="02010609060101010101" pitchFamily="49" charset="-122"/>
              </a:rPr>
              <a:t>高升、救赎、饶恕 </a:t>
            </a:r>
            <a:endParaRPr lang="en-US" altLang="zh-CN" sz="7200" b="1" dirty="0">
              <a:solidFill>
                <a:srgbClr val="0C172B"/>
              </a:solidFill>
              <a:latin typeface="SimHei" panose="02010609060101010101" pitchFamily="49" charset="-122"/>
              <a:ea typeface="SimHei" panose="02010609060101010101" pitchFamily="49" charset="-122"/>
            </a:endParaRPr>
          </a:p>
          <a:p>
            <a:pPr algn="ctr">
              <a:lnSpc>
                <a:spcPct val="170000"/>
              </a:lnSpc>
            </a:pPr>
            <a:r>
              <a:rPr lang="en-US" sz="4000" b="1" dirty="0">
                <a:solidFill>
                  <a:srgbClr val="0C172B"/>
                </a:solidFill>
                <a:latin typeface="SimHei" panose="02010609060101010101" pitchFamily="49" charset="-122"/>
                <a:ea typeface="SimHei" panose="02010609060101010101" pitchFamily="49" charset="-122"/>
              </a:rPr>
              <a:t>创世纪看约瑟与基督</a:t>
            </a:r>
          </a:p>
        </p:txBody>
      </p:sp>
      <p:sp>
        <p:nvSpPr>
          <p:cNvPr id="6" name="Rectangle 5">
            <a:extLst>
              <a:ext uri="{FF2B5EF4-FFF2-40B4-BE49-F238E27FC236}">
                <a16:creationId xmlns:a16="http://schemas.microsoft.com/office/drawing/2014/main" id="{3A4F25BD-57EB-A14C-BCC6-B98263F62351}"/>
              </a:ext>
            </a:extLst>
          </p:cNvPr>
          <p:cNvSpPr/>
          <p:nvPr/>
        </p:nvSpPr>
        <p:spPr>
          <a:xfrm>
            <a:off x="2094764" y="6048719"/>
            <a:ext cx="7315199" cy="809281"/>
          </a:xfrm>
          <a:prstGeom prst="rect">
            <a:avLst/>
          </a:prstGeom>
        </p:spPr>
        <p:txBody>
          <a:bodyPr vert="horz" lIns="91440" tIns="45720" rIns="91440" bIns="45720" rtlCol="0" anchor="t">
            <a:normAutofit/>
          </a:bodyPr>
          <a:lstStyle/>
          <a:p>
            <a:pPr algn="ctr" eaLnBrk="1" hangingPunct="1">
              <a:lnSpc>
                <a:spcPct val="90000"/>
              </a:lnSpc>
              <a:spcBef>
                <a:spcPts val="1000"/>
              </a:spcBef>
              <a:defRPr/>
            </a:pPr>
            <a:r>
              <a:rPr lang="en-US" b="1" dirty="0"/>
              <a:t>exaltation; redemption; forgiveness</a:t>
            </a:r>
          </a:p>
          <a:p>
            <a:pPr algn="ctr" eaLnBrk="1" hangingPunct="1">
              <a:lnSpc>
                <a:spcPct val="90000"/>
              </a:lnSpc>
              <a:spcBef>
                <a:spcPts val="1000"/>
              </a:spcBef>
              <a:defRPr/>
            </a:pPr>
            <a:r>
              <a:rPr kumimoji="0" lang="en-US" sz="1600" b="0" i="0" u="none" strike="noStrike" cap="none" spc="0" normalizeH="0" baseline="0" noProof="0" dirty="0">
                <a:ln>
                  <a:noFill/>
                </a:ln>
                <a:solidFill>
                  <a:schemeClr val="tx1">
                    <a:lumMod val="85000"/>
                    <a:lumOff val="15000"/>
                  </a:schemeClr>
                </a:solidFill>
                <a:effectLst/>
                <a:uLnTx/>
                <a:uFillTx/>
                <a:latin typeface="+mn-lt"/>
                <a:cs typeface="+mn-cs"/>
              </a:rPr>
              <a:t>Looking at Joseph and Christ in Genesis</a:t>
            </a:r>
          </a:p>
        </p:txBody>
      </p:sp>
      <p:pic>
        <p:nvPicPr>
          <p:cNvPr id="2" name="Picture 1">
            <a:extLst>
              <a:ext uri="{FF2B5EF4-FFF2-40B4-BE49-F238E27FC236}">
                <a16:creationId xmlns:a16="http://schemas.microsoft.com/office/drawing/2014/main" id="{24ED9DF9-E813-DF9F-4366-10F0506AC48E}"/>
              </a:ext>
            </a:extLst>
          </p:cNvPr>
          <p:cNvPicPr>
            <a:picLocks noChangeAspect="1"/>
          </p:cNvPicPr>
          <p:nvPr/>
        </p:nvPicPr>
        <p:blipFill>
          <a:blip r:embed="rId3">
            <a:extLst>
              <a:ext uri="{28A0092B-C50C-407E-A947-70E740481C1C}">
                <a14:useLocalDpi xmlns:a14="http://schemas.microsoft.com/office/drawing/2010/main" val="0"/>
              </a:ext>
            </a:extLst>
          </a:blip>
          <a:srcRect l="4314" t="6323" r="3967" b="5355"/>
          <a:stretch>
            <a:fillRect/>
          </a:stretch>
        </p:blipFill>
        <p:spPr>
          <a:xfrm>
            <a:off x="0" y="0"/>
            <a:ext cx="12192000" cy="4374433"/>
          </a:xfrm>
          <a:prstGeom prst="rect">
            <a:avLst/>
          </a:prstGeom>
        </p:spPr>
      </p:pic>
    </p:spTree>
    <p:extLst>
      <p:ext uri="{BB962C8B-B14F-4D97-AF65-F5344CB8AC3E}">
        <p14:creationId xmlns:p14="http://schemas.microsoft.com/office/powerpoint/2010/main" val="243349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F81ED01-C6E3-AF21-F886-0C8CB7474F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EE0CB9-C478-2D16-96D3-6B0C6B8C4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2"/>
            <a:ext cx="11737304" cy="6600980"/>
          </a:xfrm>
          <a:prstGeom prst="rect">
            <a:avLst/>
          </a:prstGeom>
        </p:spPr>
      </p:pic>
    </p:spTree>
    <p:extLst>
      <p:ext uri="{BB962C8B-B14F-4D97-AF65-F5344CB8AC3E}">
        <p14:creationId xmlns:p14="http://schemas.microsoft.com/office/powerpoint/2010/main" val="324315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FC5F1143-C672-9C8F-C91A-6C4E8B18E3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19CBE4-07E6-E924-4B6E-3ECF99AF11BE}"/>
              </a:ext>
            </a:extLst>
          </p:cNvPr>
          <p:cNvSpPr/>
          <p:nvPr/>
        </p:nvSpPr>
        <p:spPr>
          <a:xfrm>
            <a:off x="19638" y="188640"/>
            <a:ext cx="12072664" cy="5016758"/>
          </a:xfrm>
          <a:prstGeom prst="rect">
            <a:avLst/>
          </a:prstGeom>
        </p:spPr>
        <p:txBody>
          <a:bodyPr wrap="square">
            <a:spAutoFit/>
          </a:bodyPr>
          <a:lstStyle/>
          <a:p>
            <a:pPr>
              <a:lnSpc>
                <a:spcPct val="150000"/>
              </a:lnSpc>
            </a:pPr>
            <a:r>
              <a:rPr lang="zh-CN" altLang="en-US" sz="3200" b="1" dirty="0">
                <a:solidFill>
                  <a:prstClr val="white"/>
                </a:solidFill>
                <a:latin typeface="SimHei" panose="02010609060101010101" pitchFamily="49" charset="-122"/>
                <a:ea typeface="SimHei" panose="02010609060101010101" pitchFamily="49" charset="-122"/>
              </a:rPr>
              <a:t>创世记 </a:t>
            </a:r>
            <a:r>
              <a:rPr lang="en-US" altLang="zh-CN" sz="3200" b="1" dirty="0">
                <a:solidFill>
                  <a:prstClr val="white"/>
                </a:solidFill>
                <a:latin typeface="SimHei" panose="02010609060101010101" pitchFamily="49" charset="-122"/>
                <a:ea typeface="SimHei" panose="02010609060101010101" pitchFamily="49" charset="-122"/>
              </a:rPr>
              <a:t>37:1.</a:t>
            </a:r>
            <a:r>
              <a:rPr lang="zh-CN" altLang="en-US" sz="3200" b="1" dirty="0">
                <a:solidFill>
                  <a:prstClr val="white"/>
                </a:solidFill>
                <a:latin typeface="SimHei" panose="02010609060101010101" pitchFamily="49" charset="-122"/>
                <a:ea typeface="SimHei" panose="02010609060101010101" pitchFamily="49" charset="-122"/>
              </a:rPr>
              <a:t>雅各住在迦南地，就是他父亲寄居的地。</a:t>
            </a:r>
            <a:r>
              <a:rPr lang="en-US" altLang="zh-CN" sz="3200" b="1" dirty="0">
                <a:solidFill>
                  <a:prstClr val="white"/>
                </a:solidFill>
                <a:latin typeface="SimHei" panose="02010609060101010101" pitchFamily="49" charset="-122"/>
                <a:ea typeface="SimHei" panose="02010609060101010101" pitchFamily="49" charset="-122"/>
              </a:rPr>
              <a:t>2.</a:t>
            </a:r>
            <a:r>
              <a:rPr lang="zh-CN" altLang="en-US" sz="3200" b="1" dirty="0">
                <a:solidFill>
                  <a:prstClr val="white"/>
                </a:solidFill>
                <a:latin typeface="SimHei" panose="02010609060101010101" pitchFamily="49" charset="-122"/>
                <a:ea typeface="SimHei" panose="02010609060101010101" pitchFamily="49" charset="-122"/>
              </a:rPr>
              <a:t>雅各的记略如下。约瑟十七岁与他哥哥们一同牧羊。他是个童子，与他父亲的妾辟拉、悉帕</a:t>
            </a:r>
            <a:r>
              <a:rPr lang="en-US" sz="2000" dirty="0" err="1">
                <a:solidFill>
                  <a:schemeClr val="bg1"/>
                </a:solidFill>
              </a:rPr>
              <a:t>pà</a:t>
            </a:r>
            <a:r>
              <a:rPr lang="zh-CN" altLang="en-US" sz="3200" b="1" dirty="0">
                <a:solidFill>
                  <a:prstClr val="white"/>
                </a:solidFill>
                <a:latin typeface="SimHei" panose="02010609060101010101" pitchFamily="49" charset="-122"/>
                <a:ea typeface="SimHei" panose="02010609060101010101" pitchFamily="49" charset="-122"/>
              </a:rPr>
              <a:t>的儿子们常在一处。约瑟将他哥哥们的恶行报给他们的父亲。</a:t>
            </a:r>
            <a:r>
              <a:rPr lang="en-US" altLang="zh-CN" sz="3200" b="1" dirty="0">
                <a:solidFill>
                  <a:prstClr val="white"/>
                </a:solidFill>
                <a:latin typeface="SimHei" panose="02010609060101010101" pitchFamily="49" charset="-122"/>
                <a:ea typeface="SimHei" panose="02010609060101010101" pitchFamily="49" charset="-122"/>
              </a:rPr>
              <a:t>3.</a:t>
            </a:r>
            <a:r>
              <a:rPr lang="zh-CN" altLang="en-US" sz="3200" b="1" dirty="0">
                <a:solidFill>
                  <a:prstClr val="white"/>
                </a:solidFill>
                <a:latin typeface="SimHei" panose="02010609060101010101" pitchFamily="49" charset="-122"/>
                <a:ea typeface="SimHei" panose="02010609060101010101" pitchFamily="49" charset="-122"/>
              </a:rPr>
              <a:t>以色列原来爱约瑟过于爱他的众子，因为约瑟是他年老生的；他给约瑟做了一件彩衣。</a:t>
            </a:r>
            <a:r>
              <a:rPr lang="en-US" altLang="zh-CN" sz="3200" b="1" dirty="0">
                <a:solidFill>
                  <a:prstClr val="white"/>
                </a:solidFill>
                <a:latin typeface="SimHei" panose="02010609060101010101" pitchFamily="49" charset="-122"/>
                <a:ea typeface="SimHei" panose="02010609060101010101" pitchFamily="49" charset="-122"/>
              </a:rPr>
              <a:t>4.</a:t>
            </a:r>
            <a:r>
              <a:rPr lang="zh-CN" altLang="en-US" sz="3200" b="1" dirty="0">
                <a:solidFill>
                  <a:prstClr val="white"/>
                </a:solidFill>
                <a:latin typeface="SimHei" panose="02010609060101010101" pitchFamily="49" charset="-122"/>
                <a:ea typeface="SimHei" panose="02010609060101010101" pitchFamily="49" charset="-122"/>
              </a:rPr>
              <a:t>约瑟的哥哥们见父亲爱约瑟过于爱他们，就恨约瑟，不与他说和睦的话。</a:t>
            </a:r>
          </a:p>
          <a:p>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E7EB8443-2C3C-34AF-66A4-CED1DA03342E}"/>
              </a:ext>
            </a:extLst>
          </p:cNvPr>
          <p:cNvSpPr txBox="1"/>
          <p:nvPr/>
        </p:nvSpPr>
        <p:spPr>
          <a:xfrm>
            <a:off x="59668" y="4906022"/>
            <a:ext cx="11992604" cy="1754326"/>
          </a:xfrm>
          <a:prstGeom prst="rect">
            <a:avLst/>
          </a:prstGeom>
          <a:noFill/>
        </p:spPr>
        <p:txBody>
          <a:bodyPr wrap="square">
            <a:spAutoFit/>
          </a:bodyPr>
          <a:lstStyle/>
          <a:p>
            <a:r>
              <a:rPr lang="en-US" dirty="0">
                <a:solidFill>
                  <a:prstClr val="white"/>
                </a:solidFill>
              </a:rPr>
              <a:t>Genesis 37:1.Jacob lived in the land of his father's </a:t>
            </a:r>
            <a:r>
              <a:rPr lang="en-US" dirty="0" err="1">
                <a:solidFill>
                  <a:prstClr val="white"/>
                </a:solidFill>
              </a:rPr>
              <a:t>sojournings</a:t>
            </a:r>
            <a:r>
              <a:rPr lang="en-US" dirty="0">
                <a:solidFill>
                  <a:prstClr val="white"/>
                </a:solidFill>
              </a:rPr>
              <a:t>, in the land of Canaan. 2.These are the generations of Jacob. Joseph, being seventeen years old, was pasturing the flock with his brothers. He was a boy with the sons of Bilhah and Zilpah, his father's wives. And Joseph brought a bad report of them to their father.3.Now Israel loved Joseph more than any other of his sons, because he was the son of his old age. And he made him a robe of many colors.4.But when his brothers saw that their father loved him more than all his brothers, they hated him and could not speak peacefully to him.</a:t>
            </a:r>
          </a:p>
        </p:txBody>
      </p:sp>
    </p:spTree>
    <p:extLst>
      <p:ext uri="{BB962C8B-B14F-4D97-AF65-F5344CB8AC3E}">
        <p14:creationId xmlns:p14="http://schemas.microsoft.com/office/powerpoint/2010/main" val="281849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0599965-A6FB-5027-1FCD-064669719B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5666D0-8931-A70B-E3DC-EBAF6A9287A1}"/>
              </a:ext>
            </a:extLst>
          </p:cNvPr>
          <p:cNvSpPr/>
          <p:nvPr/>
        </p:nvSpPr>
        <p:spPr>
          <a:xfrm>
            <a:off x="131199" y="332656"/>
            <a:ext cx="12072664" cy="4739759"/>
          </a:xfrm>
          <a:prstGeom prst="rect">
            <a:avLst/>
          </a:prstGeom>
        </p:spPr>
        <p:txBody>
          <a:bodyPr wrap="square">
            <a:spAutoFit/>
          </a:bodyPr>
          <a:lstStyle/>
          <a:p>
            <a:pPr>
              <a:lnSpc>
                <a:spcPct val="150000"/>
              </a:lnSpc>
            </a:pPr>
            <a:r>
              <a:rPr lang="en-US" altLang="zh-CN" sz="3000" b="1" dirty="0">
                <a:solidFill>
                  <a:prstClr val="white"/>
                </a:solidFill>
                <a:latin typeface="SimHei" panose="02010609060101010101" pitchFamily="49" charset="-122"/>
                <a:ea typeface="SimHei" panose="02010609060101010101" pitchFamily="49" charset="-122"/>
              </a:rPr>
              <a:t>5.</a:t>
            </a:r>
            <a:r>
              <a:rPr lang="zh-CN" altLang="en-US" sz="3000" b="1" dirty="0">
                <a:solidFill>
                  <a:prstClr val="white"/>
                </a:solidFill>
                <a:latin typeface="SimHei" panose="02010609060101010101" pitchFamily="49" charset="-122"/>
                <a:ea typeface="SimHei" panose="02010609060101010101" pitchFamily="49" charset="-122"/>
              </a:rPr>
              <a:t>约瑟做了一梦，告诉他哥哥们，他们就越发恨他。</a:t>
            </a:r>
            <a:r>
              <a:rPr lang="en-US" altLang="zh-CN" sz="3000" b="1" dirty="0">
                <a:solidFill>
                  <a:prstClr val="white"/>
                </a:solidFill>
                <a:latin typeface="SimHei" panose="02010609060101010101" pitchFamily="49" charset="-122"/>
                <a:ea typeface="SimHei" panose="02010609060101010101" pitchFamily="49" charset="-122"/>
              </a:rPr>
              <a:t> 6.</a:t>
            </a:r>
            <a:r>
              <a:rPr lang="zh-CN" altLang="en-US" sz="3000" b="1" dirty="0">
                <a:solidFill>
                  <a:prstClr val="white"/>
                </a:solidFill>
                <a:latin typeface="SimHei" panose="02010609060101010101" pitchFamily="49" charset="-122"/>
                <a:ea typeface="SimHei" panose="02010609060101010101" pitchFamily="49" charset="-122"/>
              </a:rPr>
              <a:t>约瑟对他们说：「请听我所做的梦：</a:t>
            </a:r>
            <a:r>
              <a:rPr lang="en-US" altLang="zh-CN" sz="3000" b="1" dirty="0">
                <a:solidFill>
                  <a:prstClr val="white"/>
                </a:solidFill>
                <a:latin typeface="SimHei" panose="02010609060101010101" pitchFamily="49" charset="-122"/>
                <a:ea typeface="SimHei" panose="02010609060101010101" pitchFamily="49" charset="-122"/>
              </a:rPr>
              <a:t>7.</a:t>
            </a:r>
            <a:r>
              <a:rPr lang="zh-CN" altLang="en-US" sz="3000" b="1" dirty="0">
                <a:solidFill>
                  <a:prstClr val="white"/>
                </a:solidFill>
                <a:latin typeface="SimHei" panose="02010609060101010101" pitchFamily="49" charset="-122"/>
                <a:ea typeface="SimHei" panose="02010609060101010101" pitchFamily="49" charset="-122"/>
              </a:rPr>
              <a:t>我们在田里捆禾</a:t>
            </a:r>
            <a:r>
              <a:rPr lang="en-US" sz="2000" dirty="0" err="1">
                <a:solidFill>
                  <a:schemeClr val="bg1"/>
                </a:solidFill>
              </a:rPr>
              <a:t>hé</a:t>
            </a:r>
            <a:r>
              <a:rPr lang="zh-CN" altLang="en-US" sz="3000" b="1" dirty="0">
                <a:solidFill>
                  <a:prstClr val="white"/>
                </a:solidFill>
                <a:latin typeface="SimHei" panose="02010609060101010101" pitchFamily="49" charset="-122"/>
                <a:ea typeface="SimHei" panose="02010609060101010101" pitchFamily="49" charset="-122"/>
              </a:rPr>
              <a:t>稼</a:t>
            </a:r>
            <a:r>
              <a:rPr lang="en-US" sz="2000" dirty="0" err="1">
                <a:solidFill>
                  <a:schemeClr val="bg1"/>
                </a:solidFill>
              </a:rPr>
              <a:t>jià</a:t>
            </a:r>
            <a:r>
              <a:rPr lang="zh-CN" altLang="en-US" sz="3000" b="1" dirty="0">
                <a:solidFill>
                  <a:prstClr val="white"/>
                </a:solidFill>
                <a:latin typeface="SimHei" panose="02010609060101010101" pitchFamily="49" charset="-122"/>
                <a:ea typeface="SimHei" panose="02010609060101010101" pitchFamily="49" charset="-122"/>
              </a:rPr>
              <a:t>，我的捆</a:t>
            </a:r>
            <a:r>
              <a:rPr lang="en-US" sz="2000" dirty="0" err="1">
                <a:solidFill>
                  <a:schemeClr val="bg1"/>
                </a:solidFill>
              </a:rPr>
              <a:t>kǔn</a:t>
            </a:r>
            <a:r>
              <a:rPr lang="zh-CN" altLang="en-US" sz="3000" b="1" dirty="0">
                <a:solidFill>
                  <a:prstClr val="white"/>
                </a:solidFill>
                <a:latin typeface="SimHei" panose="02010609060101010101" pitchFamily="49" charset="-122"/>
                <a:ea typeface="SimHei" panose="02010609060101010101" pitchFamily="49" charset="-122"/>
              </a:rPr>
              <a:t>起来站着，你们的捆来围着我的捆下拜。」</a:t>
            </a:r>
            <a:r>
              <a:rPr lang="en-US" altLang="zh-CN" sz="3000" b="1" dirty="0">
                <a:solidFill>
                  <a:prstClr val="white"/>
                </a:solidFill>
                <a:latin typeface="SimHei" panose="02010609060101010101" pitchFamily="49" charset="-122"/>
                <a:ea typeface="SimHei" panose="02010609060101010101" pitchFamily="49" charset="-122"/>
              </a:rPr>
              <a:t>8.</a:t>
            </a:r>
            <a:r>
              <a:rPr lang="zh-CN" altLang="en-US" sz="3000" b="1" dirty="0">
                <a:solidFill>
                  <a:prstClr val="white"/>
                </a:solidFill>
                <a:latin typeface="SimHei" panose="02010609060101010101" pitchFamily="49" charset="-122"/>
                <a:ea typeface="SimHei" panose="02010609060101010101" pitchFamily="49" charset="-122"/>
              </a:rPr>
              <a:t>他的哥哥们回答说：「难道你真要作我们的王吗？难道你真要管辖我们吗？」他们就因为他的梦和他的话越发恨他。</a:t>
            </a:r>
            <a:r>
              <a:rPr lang="en-US" altLang="zh-CN" sz="3000" b="1" dirty="0">
                <a:solidFill>
                  <a:prstClr val="white"/>
                </a:solidFill>
                <a:latin typeface="SimHei" panose="02010609060101010101" pitchFamily="49" charset="-122"/>
                <a:ea typeface="SimHei" panose="02010609060101010101" pitchFamily="49" charset="-122"/>
              </a:rPr>
              <a:t>9.</a:t>
            </a:r>
            <a:r>
              <a:rPr lang="zh-CN" altLang="en-US" sz="3000" b="1" dirty="0">
                <a:solidFill>
                  <a:prstClr val="white"/>
                </a:solidFill>
                <a:latin typeface="SimHei" panose="02010609060101010101" pitchFamily="49" charset="-122"/>
                <a:ea typeface="SimHei" panose="02010609060101010101" pitchFamily="49" charset="-122"/>
              </a:rPr>
              <a:t>后来他又做了一梦，也告诉他的哥哥们说</a:t>
            </a:r>
            <a:r>
              <a:rPr lang="en-US" altLang="zh-CN" sz="3000" b="1" dirty="0">
                <a:solidFill>
                  <a:prstClr val="white"/>
                </a:solidFill>
                <a:latin typeface="SimHei" panose="02010609060101010101" pitchFamily="49" charset="-122"/>
                <a:ea typeface="SimHei" panose="02010609060101010101" pitchFamily="49" charset="-122"/>
              </a:rPr>
              <a:t>:</a:t>
            </a:r>
            <a:r>
              <a:rPr lang="zh-CN" altLang="en-US" sz="3000" b="1" dirty="0">
                <a:solidFill>
                  <a:prstClr val="white"/>
                </a:solidFill>
                <a:latin typeface="SimHei" panose="02010609060101010101" pitchFamily="49" charset="-122"/>
                <a:ea typeface="SimHei" panose="02010609060101010101" pitchFamily="49" charset="-122"/>
              </a:rPr>
              <a:t>「看哪，我又做了一梦，梦见太阳、月亮，与十一个星向我下拜。</a:t>
            </a:r>
          </a:p>
          <a:p>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F8045D2F-320A-EC5A-AAF1-5B15C34E81E5}"/>
              </a:ext>
            </a:extLst>
          </p:cNvPr>
          <p:cNvSpPr txBox="1"/>
          <p:nvPr/>
        </p:nvSpPr>
        <p:spPr>
          <a:xfrm>
            <a:off x="99698" y="4941168"/>
            <a:ext cx="11992604" cy="1754326"/>
          </a:xfrm>
          <a:prstGeom prst="rect">
            <a:avLst/>
          </a:prstGeom>
          <a:noFill/>
        </p:spPr>
        <p:txBody>
          <a:bodyPr wrap="square">
            <a:spAutoFit/>
          </a:bodyPr>
          <a:lstStyle/>
          <a:p>
            <a:r>
              <a:rPr lang="en-US" dirty="0">
                <a:solidFill>
                  <a:prstClr val="white"/>
                </a:solidFill>
              </a:rPr>
              <a:t>5.Now Joseph had a dream, and when he told it to his brothers they hated him even more.6.He said to them, "Hear this dream that I have dreamed:7.Behold, we were binding sheaves in the field, and behold, my sheaf arose and stood upright. And behold, your sheaves gathered around it and bowed down to my sheaf."8.His brothers said to him, "Are you indeed to reign over us? Or are you indeed to rule over us?" So they hated him even more for his dreams and for his words.9.Then he dreamed another dream and told it to his brothers and said, "Behold, I have dreamed another dream. Behold, the sun, the moon, and eleven stars were bowing down to me."</a:t>
            </a:r>
          </a:p>
        </p:txBody>
      </p:sp>
    </p:spTree>
    <p:extLst>
      <p:ext uri="{BB962C8B-B14F-4D97-AF65-F5344CB8AC3E}">
        <p14:creationId xmlns:p14="http://schemas.microsoft.com/office/powerpoint/2010/main" val="66512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A3EE53C-E083-2245-CA48-017309FFE9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42266C-9373-05DB-82A3-CFB26871F8B0}"/>
              </a:ext>
            </a:extLst>
          </p:cNvPr>
          <p:cNvSpPr/>
          <p:nvPr/>
        </p:nvSpPr>
        <p:spPr>
          <a:xfrm>
            <a:off x="3640" y="1556792"/>
            <a:ext cx="12072664" cy="2192908"/>
          </a:xfrm>
          <a:prstGeom prst="rect">
            <a:avLst/>
          </a:prstGeom>
        </p:spPr>
        <p:txBody>
          <a:bodyPr wrap="square">
            <a:spAutoFit/>
          </a:bodyPr>
          <a:lstStyle/>
          <a:p>
            <a:pPr>
              <a:lnSpc>
                <a:spcPct val="150000"/>
              </a:lnSpc>
            </a:pPr>
            <a:r>
              <a:rPr lang="en-US" altLang="zh-CN" sz="3200" b="1" dirty="0">
                <a:solidFill>
                  <a:prstClr val="white"/>
                </a:solidFill>
                <a:latin typeface="SimHei" panose="02010609060101010101" pitchFamily="49" charset="-122"/>
                <a:ea typeface="SimHei" panose="02010609060101010101" pitchFamily="49" charset="-122"/>
              </a:rPr>
              <a:t>10.</a:t>
            </a:r>
            <a:r>
              <a:rPr lang="zh-CN" altLang="en-US" sz="3200" b="1" dirty="0">
                <a:solidFill>
                  <a:prstClr val="white"/>
                </a:solidFill>
                <a:latin typeface="SimHei" panose="02010609060101010101" pitchFamily="49" charset="-122"/>
                <a:ea typeface="SimHei" panose="02010609060101010101" pitchFamily="49" charset="-122"/>
              </a:rPr>
              <a:t>约瑟将这梦告诉他父亲和他哥哥们，他父亲就责备他说：「你做的这是什么梦！难道我和你母亲、你弟兄果然要来俯伏在地，向你下拜吗？」</a:t>
            </a:r>
            <a:r>
              <a:rPr lang="en-US" altLang="zh-CN" sz="3200" b="1" dirty="0">
                <a:solidFill>
                  <a:prstClr val="white"/>
                </a:solidFill>
                <a:latin typeface="SimHei" panose="02010609060101010101" pitchFamily="49" charset="-122"/>
                <a:ea typeface="SimHei" panose="02010609060101010101" pitchFamily="49" charset="-122"/>
              </a:rPr>
              <a:t>11.</a:t>
            </a:r>
            <a:r>
              <a:rPr lang="zh-CN" altLang="en-US" sz="3200" b="1" dirty="0">
                <a:solidFill>
                  <a:prstClr val="white"/>
                </a:solidFill>
                <a:latin typeface="SimHei" panose="02010609060101010101" pitchFamily="49" charset="-122"/>
                <a:ea typeface="SimHei" panose="02010609060101010101" pitchFamily="49" charset="-122"/>
              </a:rPr>
              <a:t>他哥哥们都嫉妒他，他父亲却把这话存在心里。</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TextBox 2">
            <a:extLst>
              <a:ext uri="{FF2B5EF4-FFF2-40B4-BE49-F238E27FC236}">
                <a16:creationId xmlns:a16="http://schemas.microsoft.com/office/drawing/2014/main" id="{1031A0F8-1761-66A5-731C-5460C866E951}"/>
              </a:ext>
            </a:extLst>
          </p:cNvPr>
          <p:cNvSpPr txBox="1"/>
          <p:nvPr/>
        </p:nvSpPr>
        <p:spPr>
          <a:xfrm>
            <a:off x="159366" y="4797152"/>
            <a:ext cx="11992604" cy="923330"/>
          </a:xfrm>
          <a:prstGeom prst="rect">
            <a:avLst/>
          </a:prstGeom>
          <a:noFill/>
        </p:spPr>
        <p:txBody>
          <a:bodyPr wrap="square">
            <a:spAutoFit/>
          </a:bodyPr>
          <a:lstStyle/>
          <a:p>
            <a:r>
              <a:rPr lang="en-US" dirty="0">
                <a:solidFill>
                  <a:prstClr val="white"/>
                </a:solidFill>
              </a:rPr>
              <a:t>10.But when he told it to his father and to his brothers, his father rebuked him and said to him, "What is this dream that you have dreamed? Shall I and your mother and your brothers indeed come to bow ourselves to the ground before you?"11.And his brothers were jealous of him, but his father kept the saying in mind.</a:t>
            </a:r>
          </a:p>
        </p:txBody>
      </p:sp>
    </p:spTree>
    <p:extLst>
      <p:ext uri="{BB962C8B-B14F-4D97-AF65-F5344CB8AC3E}">
        <p14:creationId xmlns:p14="http://schemas.microsoft.com/office/powerpoint/2010/main" val="282811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0B7944-8E59-7827-F2FA-8AD43C8BCF15}"/>
              </a:ext>
            </a:extLst>
          </p:cNvPr>
          <p:cNvSpPr txBox="1"/>
          <p:nvPr/>
        </p:nvSpPr>
        <p:spPr>
          <a:xfrm>
            <a:off x="1392667" y="2398957"/>
            <a:ext cx="9406666" cy="3526144"/>
          </a:xfrm>
          <a:prstGeom prst="rect">
            <a:avLst/>
          </a:prstGeom>
        </p:spPr>
        <p:txBody>
          <a:bodyPr vert="horz" lIns="91440" tIns="45720" rIns="91440" bIns="45720" rtlCol="0">
            <a:normAutofit/>
          </a:bodyPr>
          <a:lstStyle/>
          <a:p>
            <a:pPr eaLnBrk="1" hangingPunct="1">
              <a:lnSpc>
                <a:spcPct val="90000"/>
              </a:lnSpc>
              <a:spcAft>
                <a:spcPts val="600"/>
              </a:spcAft>
            </a:pPr>
            <a:r>
              <a:rPr lang="en-US" altLang="zh-CN" sz="5400" b="1" dirty="0">
                <a:solidFill>
                  <a:schemeClr val="bg1"/>
                </a:solidFill>
                <a:effectLst/>
                <a:latin typeface="+mn-lt"/>
                <a:cs typeface="+mn-cs"/>
              </a:rPr>
              <a:t>【</a:t>
            </a:r>
            <a:r>
              <a:rPr lang="en-US" sz="5400" b="1" dirty="0">
                <a:solidFill>
                  <a:schemeClr val="bg1"/>
                </a:solidFill>
                <a:effectLst/>
                <a:latin typeface="+mn-lt"/>
                <a:cs typeface="+mn-cs"/>
              </a:rPr>
              <a:t>1</a:t>
            </a:r>
            <a:r>
              <a:rPr lang="en-US" altLang="zh-CN" sz="5400" b="1" dirty="0">
                <a:solidFill>
                  <a:schemeClr val="bg1"/>
                </a:solidFill>
                <a:effectLst/>
                <a:latin typeface="+mn-lt"/>
                <a:cs typeface="+mn-cs"/>
              </a:rPr>
              <a:t>】</a:t>
            </a:r>
          </a:p>
          <a:p>
            <a:pPr eaLnBrk="1" hangingPunct="1">
              <a:lnSpc>
                <a:spcPct val="90000"/>
              </a:lnSpc>
              <a:spcAft>
                <a:spcPts val="600"/>
              </a:spcAft>
            </a:pPr>
            <a:endParaRPr lang="en-US" altLang="zh-CN" sz="5400" b="1" dirty="0">
              <a:solidFill>
                <a:schemeClr val="bg1"/>
              </a:solidFill>
              <a:effectLst/>
              <a:latin typeface="+mn-lt"/>
              <a:cs typeface="+mn-cs"/>
            </a:endParaRPr>
          </a:p>
          <a:p>
            <a:pPr eaLnBrk="1" hangingPunct="1">
              <a:lnSpc>
                <a:spcPct val="90000"/>
              </a:lnSpc>
              <a:spcAft>
                <a:spcPts val="600"/>
              </a:spcAft>
            </a:pPr>
            <a:r>
              <a:rPr lang="zh-CN" altLang="en-US" sz="5400" b="1" dirty="0">
                <a:solidFill>
                  <a:schemeClr val="bg1"/>
                </a:solidFill>
                <a:effectLst/>
                <a:latin typeface="+mn-lt"/>
                <a:cs typeface="+mn-cs"/>
              </a:rPr>
              <a:t>神所爱的人遭人嫉妒</a:t>
            </a:r>
            <a:r>
              <a:rPr lang="en-US" sz="5400" dirty="0">
                <a:solidFill>
                  <a:schemeClr val="bg1"/>
                </a:solidFill>
                <a:effectLst/>
                <a:latin typeface="+mn-lt"/>
                <a:cs typeface="+mn-cs"/>
              </a:rPr>
              <a:t> </a:t>
            </a:r>
            <a:endParaRPr lang="en-US" sz="5400" dirty="0">
              <a:solidFill>
                <a:schemeClr val="bg1"/>
              </a:solidFill>
              <a:latin typeface="+mn-lt"/>
              <a:cs typeface="+mn-cs"/>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AC8CAC-3D28-F5D8-E912-969EAB031407}"/>
              </a:ext>
            </a:extLst>
          </p:cNvPr>
          <p:cNvSpPr txBox="1"/>
          <p:nvPr/>
        </p:nvSpPr>
        <p:spPr>
          <a:xfrm>
            <a:off x="1422418" y="5524991"/>
            <a:ext cx="6099858" cy="400110"/>
          </a:xfrm>
          <a:prstGeom prst="rect">
            <a:avLst/>
          </a:prstGeom>
          <a:noFill/>
        </p:spPr>
        <p:txBody>
          <a:bodyPr wrap="square">
            <a:spAutoFit/>
          </a:bodyPr>
          <a:lstStyle/>
          <a:p>
            <a:pPr>
              <a:buNone/>
            </a:pPr>
            <a:r>
              <a:rPr lang="en-US" sz="2000" dirty="0">
                <a:solidFill>
                  <a:schemeClr val="bg1"/>
                </a:solidFill>
              </a:rPr>
              <a:t>The one loved by God is envied by others.</a:t>
            </a:r>
          </a:p>
        </p:txBody>
      </p:sp>
    </p:spTree>
    <p:extLst>
      <p:ext uri="{BB962C8B-B14F-4D97-AF65-F5344CB8AC3E}">
        <p14:creationId xmlns:p14="http://schemas.microsoft.com/office/powerpoint/2010/main" val="273884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B2AD06-0B60-117C-C9D8-FD274501468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B152522-EE8C-3CAA-59D4-F6F4BEBA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922640-3250-2F22-750A-BD6209023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7AB145-67F4-C2E5-B22F-1C5F1204FDB3}"/>
              </a:ext>
            </a:extLst>
          </p:cNvPr>
          <p:cNvSpPr txBox="1"/>
          <p:nvPr/>
        </p:nvSpPr>
        <p:spPr>
          <a:xfrm>
            <a:off x="7935402" y="743447"/>
            <a:ext cx="4137262" cy="3692028"/>
          </a:xfrm>
          <a:prstGeom prst="rect">
            <a:avLst/>
          </a:prstGeom>
          <a:noFill/>
        </p:spPr>
        <p:txBody>
          <a:bodyPr vert="horz" lIns="91440" tIns="45720" rIns="91440" bIns="45720" rtlCol="0" anchor="b">
            <a:normAutofit/>
          </a:bodyPr>
          <a:lstStyle/>
          <a:p>
            <a:pPr eaLnBrk="1" hangingPunct="1">
              <a:lnSpc>
                <a:spcPct val="90000"/>
              </a:lnSpc>
              <a:spcAft>
                <a:spcPts val="600"/>
              </a:spcAft>
            </a:pPr>
            <a:r>
              <a:rPr lang="en-US" altLang="zh-CN" sz="4800" b="1" dirty="0">
                <a:effectLst/>
                <a:latin typeface="+mj-lt"/>
                <a:ea typeface="+mj-ea"/>
                <a:cs typeface="+mj-cs"/>
              </a:rPr>
              <a:t>【A】</a:t>
            </a:r>
          </a:p>
          <a:p>
            <a:pPr eaLnBrk="1" hangingPunct="1">
              <a:lnSpc>
                <a:spcPct val="90000"/>
              </a:lnSpc>
              <a:spcAft>
                <a:spcPts val="600"/>
              </a:spcAft>
            </a:pPr>
            <a:endParaRPr lang="en-US" altLang="zh-CN" sz="4800" b="1" dirty="0">
              <a:effectLst/>
              <a:latin typeface="+mj-lt"/>
              <a:ea typeface="+mj-ea"/>
              <a:cs typeface="+mj-cs"/>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遭人嫉恨：</a:t>
            </a:r>
            <a:endParaRPr lang="en-US" altLang="zh-CN" sz="3600" b="1" dirty="0">
              <a:latin typeface="SimHei" panose="02010609060101010101" pitchFamily="49" charset="-122"/>
              <a:ea typeface="SimHei" panose="02010609060101010101" pitchFamily="49" charset="-122"/>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因他与别人不一样 </a:t>
            </a:r>
            <a:endParaRPr lang="en-US" sz="4800" b="1" dirty="0">
              <a:latin typeface="SimHei" panose="02010609060101010101" pitchFamily="49" charset="-122"/>
              <a:ea typeface="SimHei" panose="02010609060101010101" pitchFamily="49" charset="-122"/>
              <a:cs typeface="+mj-cs"/>
            </a:endParaRPr>
          </a:p>
        </p:txBody>
      </p:sp>
      <p:sp>
        <p:nvSpPr>
          <p:cNvPr id="5" name="TextBox 4">
            <a:extLst>
              <a:ext uri="{FF2B5EF4-FFF2-40B4-BE49-F238E27FC236}">
                <a16:creationId xmlns:a16="http://schemas.microsoft.com/office/drawing/2014/main" id="{0811FF99-0A31-8E8D-FE76-7DD50F0C467B}"/>
              </a:ext>
            </a:extLst>
          </p:cNvPr>
          <p:cNvSpPr txBox="1"/>
          <p:nvPr/>
        </p:nvSpPr>
        <p:spPr>
          <a:xfrm>
            <a:off x="7935402" y="4629234"/>
            <a:ext cx="3849229" cy="1485319"/>
          </a:xfrm>
          <a:prstGeom prst="rect">
            <a:avLst/>
          </a:prstGeom>
          <a:noFill/>
        </p:spPr>
        <p:txBody>
          <a:bodyPr vert="horz" lIns="91440" tIns="45720" rIns="91440" bIns="45720" rtlCol="0">
            <a:normAutofit/>
          </a:bodyPr>
          <a:lstStyle/>
          <a:p>
            <a:pPr eaLnBrk="1" hangingPunct="1">
              <a:lnSpc>
                <a:spcPct val="90000"/>
              </a:lnSpc>
              <a:spcBef>
                <a:spcPts val="1000"/>
              </a:spcBef>
            </a:pPr>
            <a:r>
              <a:rPr lang="en-US" sz="2400" dirty="0"/>
              <a:t>Hated by others: because he is different from others.</a:t>
            </a:r>
            <a:endParaRPr lang="en-US" sz="2400" dirty="0">
              <a:latin typeface="+mn-lt"/>
              <a:cs typeface="+mn-cs"/>
            </a:endParaRPr>
          </a:p>
        </p:txBody>
      </p:sp>
      <p:pic>
        <p:nvPicPr>
          <p:cNvPr id="6" name="Picture 5" descr="A group of men in robes&#10;&#10;AI-generated content may be incorrect.">
            <a:extLst>
              <a:ext uri="{FF2B5EF4-FFF2-40B4-BE49-F238E27FC236}">
                <a16:creationId xmlns:a16="http://schemas.microsoft.com/office/drawing/2014/main" id="{BDCD9ACF-50B8-AB20-4FD2-0C3CDCCC0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384093"/>
            <a:ext cx="5816600" cy="3987800"/>
          </a:xfrm>
          <a:prstGeom prst="rect">
            <a:avLst/>
          </a:prstGeom>
        </p:spPr>
      </p:pic>
    </p:spTree>
    <p:extLst>
      <p:ext uri="{BB962C8B-B14F-4D97-AF65-F5344CB8AC3E}">
        <p14:creationId xmlns:p14="http://schemas.microsoft.com/office/powerpoint/2010/main" val="68138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17115-1913-8413-3866-A4427126F0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4DDEFC-D949-4FE4-9005-4266FB40C583}"/>
              </a:ext>
            </a:extLst>
          </p:cNvPr>
          <p:cNvSpPr txBox="1"/>
          <p:nvPr/>
        </p:nvSpPr>
        <p:spPr>
          <a:xfrm>
            <a:off x="7752184" y="743447"/>
            <a:ext cx="4436766" cy="3692028"/>
          </a:xfrm>
          <a:prstGeom prst="rect">
            <a:avLst/>
          </a:prstGeom>
          <a:noFill/>
        </p:spPr>
        <p:txBody>
          <a:bodyPr vert="horz" lIns="91440" tIns="45720" rIns="91440" bIns="45720" rtlCol="0" anchor="b">
            <a:normAutofit/>
          </a:bodyPr>
          <a:lstStyle/>
          <a:p>
            <a:pPr eaLnBrk="1" hangingPunct="1">
              <a:lnSpc>
                <a:spcPct val="90000"/>
              </a:lnSpc>
              <a:spcAft>
                <a:spcPts val="600"/>
              </a:spcAft>
            </a:pPr>
            <a:r>
              <a:rPr lang="en-US" altLang="zh-CN" sz="4800" b="1" dirty="0">
                <a:effectLst/>
                <a:latin typeface="+mj-lt"/>
                <a:ea typeface="+mj-ea"/>
                <a:cs typeface="+mj-cs"/>
              </a:rPr>
              <a:t>【B】</a:t>
            </a:r>
          </a:p>
          <a:p>
            <a:pPr eaLnBrk="1" hangingPunct="1">
              <a:lnSpc>
                <a:spcPct val="90000"/>
              </a:lnSpc>
              <a:spcAft>
                <a:spcPts val="600"/>
              </a:spcAft>
            </a:pPr>
            <a:endParaRPr lang="en-US" altLang="zh-CN" sz="4800" b="1" dirty="0">
              <a:effectLst/>
              <a:latin typeface="+mj-lt"/>
              <a:ea typeface="+mj-ea"/>
              <a:cs typeface="+mj-cs"/>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遭人嫉妒：</a:t>
            </a:r>
            <a:endParaRPr lang="en-US" altLang="zh-CN" sz="3600" b="1" dirty="0">
              <a:latin typeface="SimHei" panose="02010609060101010101" pitchFamily="49" charset="-122"/>
              <a:ea typeface="SimHei" panose="02010609060101010101" pitchFamily="49" charset="-122"/>
            </a:endParaRPr>
          </a:p>
          <a:p>
            <a:pPr eaLnBrk="1" hangingPunct="1">
              <a:lnSpc>
                <a:spcPct val="90000"/>
              </a:lnSpc>
              <a:spcAft>
                <a:spcPts val="600"/>
              </a:spcAft>
            </a:pPr>
            <a:r>
              <a:rPr lang="zh-CN" altLang="en-US" sz="3600" b="1" dirty="0">
                <a:latin typeface="SimHei" panose="02010609060101010101" pitchFamily="49" charset="-122"/>
                <a:ea typeface="SimHei" panose="02010609060101010101" pitchFamily="49" charset="-122"/>
              </a:rPr>
              <a:t>他拥有别人所没有的</a:t>
            </a:r>
            <a:endParaRPr lang="en-US" sz="4800" b="1" dirty="0">
              <a:latin typeface="SimHei" panose="02010609060101010101" pitchFamily="49" charset="-122"/>
              <a:ea typeface="SimHei" panose="02010609060101010101" pitchFamily="49" charset="-122"/>
              <a:cs typeface="+mj-cs"/>
            </a:endParaRPr>
          </a:p>
        </p:txBody>
      </p:sp>
      <p:sp>
        <p:nvSpPr>
          <p:cNvPr id="5" name="TextBox 4">
            <a:extLst>
              <a:ext uri="{FF2B5EF4-FFF2-40B4-BE49-F238E27FC236}">
                <a16:creationId xmlns:a16="http://schemas.microsoft.com/office/drawing/2014/main" id="{C6206F72-ECDC-CB24-CAAF-6568AB625815}"/>
              </a:ext>
            </a:extLst>
          </p:cNvPr>
          <p:cNvSpPr txBox="1"/>
          <p:nvPr/>
        </p:nvSpPr>
        <p:spPr>
          <a:xfrm>
            <a:off x="7752184" y="4629234"/>
            <a:ext cx="4032447" cy="1485319"/>
          </a:xfrm>
          <a:prstGeom prst="rect">
            <a:avLst/>
          </a:prstGeom>
          <a:noFill/>
        </p:spPr>
        <p:txBody>
          <a:bodyPr vert="horz" lIns="91440" tIns="45720" rIns="91440" bIns="45720" rtlCol="0">
            <a:normAutofit/>
          </a:bodyPr>
          <a:lstStyle/>
          <a:p>
            <a:r>
              <a:rPr lang="en-US" sz="2400" dirty="0"/>
              <a:t>Envied by others: he has what others do not.</a:t>
            </a:r>
          </a:p>
        </p:txBody>
      </p:sp>
      <p:pic>
        <p:nvPicPr>
          <p:cNvPr id="2" name="Picture 1" descr="A group of men in robes&#10;&#10;AI-generated content may be incorrect.">
            <a:extLst>
              <a:ext uri="{FF2B5EF4-FFF2-40B4-BE49-F238E27FC236}">
                <a16:creationId xmlns:a16="http://schemas.microsoft.com/office/drawing/2014/main" id="{14BBFE21-4DAB-782F-CB21-D7F7B4B1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384093"/>
            <a:ext cx="5816600" cy="3987800"/>
          </a:xfrm>
          <a:prstGeom prst="rect">
            <a:avLst/>
          </a:prstGeom>
        </p:spPr>
      </p:pic>
    </p:spTree>
    <p:extLst>
      <p:ext uri="{BB962C8B-B14F-4D97-AF65-F5344CB8AC3E}">
        <p14:creationId xmlns:p14="http://schemas.microsoft.com/office/powerpoint/2010/main" val="1616919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20860</TotalTime>
  <Words>2430</Words>
  <Application>Microsoft Macintosh PowerPoint</Application>
  <PresentationFormat>Widescreen</PresentationFormat>
  <Paragraphs>87</Paragraphs>
  <Slides>23</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SimHei</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2188</cp:revision>
  <dcterms:created xsi:type="dcterms:W3CDTF">2012-08-02T07:18:31Z</dcterms:created>
  <dcterms:modified xsi:type="dcterms:W3CDTF">2026-04-04T04:47:17Z</dcterms:modified>
</cp:coreProperties>
</file>