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8" r:id="rId2"/>
  </p:sldMasterIdLst>
  <p:notesMasterIdLst>
    <p:notesMasterId r:id="rId35"/>
  </p:notesMasterIdLst>
  <p:sldIdLst>
    <p:sldId id="3913" r:id="rId3"/>
    <p:sldId id="4877" r:id="rId4"/>
    <p:sldId id="4863" r:id="rId5"/>
    <p:sldId id="4810" r:id="rId6"/>
    <p:sldId id="4836" r:id="rId7"/>
    <p:sldId id="4830" r:id="rId8"/>
    <p:sldId id="4879" r:id="rId9"/>
    <p:sldId id="4878" r:id="rId10"/>
    <p:sldId id="4880" r:id="rId11"/>
    <p:sldId id="4881" r:id="rId12"/>
    <p:sldId id="4741" r:id="rId13"/>
    <p:sldId id="4882" r:id="rId14"/>
    <p:sldId id="4869" r:id="rId15"/>
    <p:sldId id="4850" r:id="rId16"/>
    <p:sldId id="4883" r:id="rId17"/>
    <p:sldId id="4884" r:id="rId18"/>
    <p:sldId id="4855" r:id="rId19"/>
    <p:sldId id="4885" r:id="rId20"/>
    <p:sldId id="4886" r:id="rId21"/>
    <p:sldId id="4887" r:id="rId22"/>
    <p:sldId id="4888" r:id="rId23"/>
    <p:sldId id="4889" r:id="rId24"/>
    <p:sldId id="4890" r:id="rId25"/>
    <p:sldId id="4891" r:id="rId26"/>
    <p:sldId id="4893" r:id="rId27"/>
    <p:sldId id="4895" r:id="rId28"/>
    <p:sldId id="4894" r:id="rId29"/>
    <p:sldId id="4896" r:id="rId30"/>
    <p:sldId id="3229" r:id="rId31"/>
    <p:sldId id="4897" r:id="rId32"/>
    <p:sldId id="3355" r:id="rId33"/>
    <p:sldId id="337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1AF"/>
    <a:srgbClr val="B4FF6A"/>
    <a:srgbClr val="FFFF00"/>
    <a:srgbClr val="00EFFF"/>
    <a:srgbClr val="FFF0A2"/>
    <a:srgbClr val="FFFFFF"/>
    <a:srgbClr val="FFF6A6"/>
    <a:srgbClr val="EFEDE5"/>
    <a:srgbClr val="FFF6B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9"/>
    <p:restoredTop sz="94419"/>
  </p:normalViewPr>
  <p:slideViewPr>
    <p:cSldViewPr snapToGrid="0">
      <p:cViewPr varScale="1">
        <p:scale>
          <a:sx n="129" d="100"/>
          <a:sy n="129" d="100"/>
        </p:scale>
        <p:origin x="25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4/18/25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62589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E199AE9E-5022-8C0A-AFE0-FBE93B1C7FA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BC1DE270-4038-FBBF-71A8-157C1A3A57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FF4F982B-687A-13EA-2346-EC354C9400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440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33B5-982B-54FA-E480-8F0BE0DAD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4957A-5BA8-4F22-3D0D-2E2D1C403E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317CFF-052E-849B-2430-EC1A9A616B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46619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B66DD-EC6A-B03E-4AC8-94DE23FAB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BB7F2-1E5F-C0C2-4797-B6E776EE06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D35151-4911-8068-CA5B-3D9F190F272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000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0523870-45A7-C556-7047-AAF00B491EE2}"/>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6C55687-4362-CB14-218E-89F000F890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0482B189-EA9F-7341-E344-D4C6650810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9228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B71D0-651D-6F6F-89B0-C418A5DBF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EECEF-1BFA-6F44-7F5E-F829A4BD8B6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198C30-8EE7-9140-5BCC-84C9D215DFD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387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78004-6785-7BFB-9667-61A02A63C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F7B73-69A9-8A73-6333-DA9B77205B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9730BA5-2401-772E-C01F-C25700D53E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2687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3068B2D7-A2BC-EBF8-7B41-9EFA1688CA9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9B3A9649-25D2-2014-6E6C-3D818626E0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EA28F2FB-4471-552F-605E-636A0B9547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6553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AC539-4CCD-292D-498F-78445CEC8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650A8-8B3F-9747-C07F-1A59FCFDD2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38DBA7-1F48-C220-7A79-65E6F325D2F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9032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A2591B5F-F0D1-4F9B-FA66-6F6F37550BA6}"/>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3AA2287B-2D03-3E7C-9AD0-EB12CDC1C7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6E2E6570-FD35-9E0B-2AE0-7FE914D07B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456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F22D6-01F2-30BC-7C3A-4448826DE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FD59C-63A9-BF21-9934-D570313BA6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C3B1B9-BBDB-B5D6-9145-FB3EFF1813A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27816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791AD-A3A7-4044-21FE-BE147E70C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8D1DE-9194-EE6E-2761-709D70B2E5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08E28B4-DD98-F46F-EBB4-713108E9E2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2021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75359-D11F-FA4A-9B6D-38484B5AB193}" type="slidenum">
              <a:rPr lang="en-US" smtClean="0"/>
              <a:t>21</a:t>
            </a:fld>
            <a:endParaRPr lang="en-US"/>
          </a:p>
        </p:txBody>
      </p:sp>
    </p:spTree>
    <p:extLst>
      <p:ext uri="{BB962C8B-B14F-4D97-AF65-F5344CB8AC3E}">
        <p14:creationId xmlns:p14="http://schemas.microsoft.com/office/powerpoint/2010/main" val="2290035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B268-1F17-4BAF-788E-ABD0A32F5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4D39F-8F9B-9A3A-E4E2-CD6583D2F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BCBB6-B8B3-847E-C837-6CCE30B02E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303BD9-1EFF-F94F-BFF0-52702FA659A5}"/>
              </a:ext>
            </a:extLst>
          </p:cNvPr>
          <p:cNvSpPr>
            <a:spLocks noGrp="1"/>
          </p:cNvSpPr>
          <p:nvPr>
            <p:ph type="sldNum" sz="quarter" idx="5"/>
          </p:nvPr>
        </p:nvSpPr>
        <p:spPr/>
        <p:txBody>
          <a:bodyPr/>
          <a:lstStyle/>
          <a:p>
            <a:fld id="{C9175359-D11F-FA4A-9B6D-38484B5AB193}" type="slidenum">
              <a:rPr lang="en-US" smtClean="0"/>
              <a:t>22</a:t>
            </a:fld>
            <a:endParaRPr lang="en-US"/>
          </a:p>
        </p:txBody>
      </p:sp>
    </p:spTree>
    <p:extLst>
      <p:ext uri="{BB962C8B-B14F-4D97-AF65-F5344CB8AC3E}">
        <p14:creationId xmlns:p14="http://schemas.microsoft.com/office/powerpoint/2010/main" val="30727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E9CB-828E-79E1-16FB-BE30C4264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F06D4-470D-F14F-1590-046615A868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87B48E-E9F3-AB4B-9C78-F6F6C3C165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131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60D0-D953-4094-9EF3-BD6EDA578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33C0F-C4E3-303D-5791-08B31D51D60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7F415C-4A75-7F3D-3C44-C34B81ECAE8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63695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94DEBE53-4984-A5CB-D785-223B5EBD2C97}"/>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B9B1F86-D95E-8D53-D1FE-82DAB4C546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A3278F1F-2D55-4F37-53FE-8042EEF199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4320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B9174-8E58-C452-D958-A97AB9FB3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B893C-FE94-51CF-D2ED-226B0226FB8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3A0864-D844-E17F-6973-B177F6030C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79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8164E-F6EA-4CCB-D847-6BDD7A16B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16863-1F4F-F5AC-00A0-0BB27788FA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574719-3492-995A-8188-8A0A8ECBEC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35113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5EEB6-E3E0-AD5F-B126-99828FC9D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0AC7E-ABD3-0CA9-FD8D-2B93E37D9E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D4577CE-9870-E450-0742-327529644C7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59540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71AC1-986C-4C54-79AC-68741F134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39BB9-8E4D-DD78-BEB9-08CC2DE44A3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AD6EFD8-3FDE-A81B-793A-01865AFC4E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3986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7DC5-76E9-9549-9732-275A787466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C9999E1-A7AE-994C-B5CE-34857445E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278578C-99CB-3448-95B8-B3979382D7F3}"/>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5" name="Footer Placeholder 4">
            <a:extLst>
              <a:ext uri="{FF2B5EF4-FFF2-40B4-BE49-F238E27FC236}">
                <a16:creationId xmlns:a16="http://schemas.microsoft.com/office/drawing/2014/main" id="{04F12635-2A6E-F342-A86D-39ED0FD2B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87834-AED2-8A4F-BAEB-E053B3A228DA}"/>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175395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2214-9E7A-5E42-B5FC-46D1B03FD4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104025-BCA3-AA43-BC72-4BA743BF3C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9E96F0-9A0B-CF46-AC63-D710D354D107}"/>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5" name="Footer Placeholder 4">
            <a:extLst>
              <a:ext uri="{FF2B5EF4-FFF2-40B4-BE49-F238E27FC236}">
                <a16:creationId xmlns:a16="http://schemas.microsoft.com/office/drawing/2014/main" id="{656365A7-1A46-F44C-B285-B444A2317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BB759-DD4D-8048-9215-111B8D5D5F8E}"/>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782920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BF37-88BB-A74C-9E57-84BDDAEEBF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B5CA65-CB81-EE42-9004-F69076313E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08DC83-A93D-8341-8C3C-08FAD36A39FF}"/>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5" name="Footer Placeholder 4">
            <a:extLst>
              <a:ext uri="{FF2B5EF4-FFF2-40B4-BE49-F238E27FC236}">
                <a16:creationId xmlns:a16="http://schemas.microsoft.com/office/drawing/2014/main" id="{93D93677-3BE7-6B4C-ABFC-5F84C8092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74288-66B0-1841-B770-539D31713DE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438320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172F-E1B9-2146-AC81-618D2ABD05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A4604F-0091-E042-8D60-B8C3C7DF9A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AC485E5-9DC7-D94C-8F47-41D7A4E60E5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3723888-D284-AE46-9511-E8A0C859338F}"/>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6" name="Footer Placeholder 5">
            <a:extLst>
              <a:ext uri="{FF2B5EF4-FFF2-40B4-BE49-F238E27FC236}">
                <a16:creationId xmlns:a16="http://schemas.microsoft.com/office/drawing/2014/main" id="{78B0F461-3D40-4747-8CA2-8CEEB7255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C15A3-0CEF-A043-B349-A595481087C8}"/>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1246258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E640-17D4-7645-AF72-65302175618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F7F1E3-503F-3B4A-A8CF-3865175E1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E502B8F-18FB-FD44-ACC2-FB2E8E3575B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386DF1-B5BF-B14B-A437-A7A66E45A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BA4C76-1D9F-5648-91F5-E449EC7779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C5AB9E-AC01-0647-80A5-B7441DC7CC22}"/>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8" name="Footer Placeholder 7">
            <a:extLst>
              <a:ext uri="{FF2B5EF4-FFF2-40B4-BE49-F238E27FC236}">
                <a16:creationId xmlns:a16="http://schemas.microsoft.com/office/drawing/2014/main" id="{08DC829A-2BC8-1F48-AD3D-D01EA5A21D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09510-00C7-6149-99D1-6FBD655D2F17}"/>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815661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CDA3-46D6-6645-85A5-344464BAC0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090E1E4-6B85-9F4F-ADC0-7089BDECB93B}"/>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4" name="Footer Placeholder 3">
            <a:extLst>
              <a:ext uri="{FF2B5EF4-FFF2-40B4-BE49-F238E27FC236}">
                <a16:creationId xmlns:a16="http://schemas.microsoft.com/office/drawing/2014/main" id="{F0FD5EC0-0D1F-2442-95C0-48723220F6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ED4553-16C7-8C4A-BB60-4B339F1871AC}"/>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674463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859B4-DC1F-F04F-8282-AF0C53CF30F2}"/>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3" name="Footer Placeholder 2">
            <a:extLst>
              <a:ext uri="{FF2B5EF4-FFF2-40B4-BE49-F238E27FC236}">
                <a16:creationId xmlns:a16="http://schemas.microsoft.com/office/drawing/2014/main" id="{0E68BD9D-CA89-BB46-9371-941E8648D9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7DEB9E-EA66-BF4C-9303-C67DD3E43DD1}"/>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1511707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61D0-5D66-4B44-ADEA-5261AD0B15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28403E-752B-3C4E-98AB-6A06BCE1B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2E11850-CC6C-5A4F-BEEE-21A3161FC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9BCE83-DEFD-8443-90BC-73CFDC958184}"/>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6" name="Footer Placeholder 5">
            <a:extLst>
              <a:ext uri="{FF2B5EF4-FFF2-40B4-BE49-F238E27FC236}">
                <a16:creationId xmlns:a16="http://schemas.microsoft.com/office/drawing/2014/main" id="{8C35F89B-0FE6-8A44-BCC0-73264657D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70E52-56D2-B842-9197-2EEE7B160A8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969581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5BC2-F8BC-864E-A430-B98E4E7642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56CED45-2564-2444-9EB6-C8B6C5D812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EF77A-1E92-3D41-A6EC-200E5BDD4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6756FD-F8BD-934E-B039-8CAB0943DB42}"/>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6" name="Footer Placeholder 5">
            <a:extLst>
              <a:ext uri="{FF2B5EF4-FFF2-40B4-BE49-F238E27FC236}">
                <a16:creationId xmlns:a16="http://schemas.microsoft.com/office/drawing/2014/main" id="{A4F26FB3-33AD-354E-9C04-1AF848E21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9C89E-7F77-6B47-89BF-82CBCA460C9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424648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77E6-0F1C-E444-B6C9-37986D924C9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D49813-36B0-B243-BD49-ABAA68AEB11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37B514-33DB-5548-AFE1-4E4793DA64DA}"/>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5" name="Footer Placeholder 4">
            <a:extLst>
              <a:ext uri="{FF2B5EF4-FFF2-40B4-BE49-F238E27FC236}">
                <a16:creationId xmlns:a16="http://schemas.microsoft.com/office/drawing/2014/main" id="{BE4B5EDD-D27D-B44C-8945-043C1DFE3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BA0A9-D612-E94A-A989-ABECD13CDD7B}"/>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655939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2B904C-E136-DD49-8143-DCEA7F7099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456CB1E-2E68-BD41-8F36-08C47E9CF91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3CD913-9A70-BE4C-8962-C19504FEF371}"/>
              </a:ext>
            </a:extLst>
          </p:cNvPr>
          <p:cNvSpPr>
            <a:spLocks noGrp="1"/>
          </p:cNvSpPr>
          <p:nvPr>
            <p:ph type="dt" sz="half" idx="10"/>
          </p:nvPr>
        </p:nvSpPr>
        <p:spPr/>
        <p:txBody>
          <a:bodyPr/>
          <a:lstStyle/>
          <a:p>
            <a:fld id="{967E9579-EA2A-A44B-B59A-E6DC356F6073}" type="datetimeFigureOut">
              <a:rPr lang="en-US" smtClean="0"/>
              <a:t>4/18/25</a:t>
            </a:fld>
            <a:endParaRPr lang="en-US"/>
          </a:p>
        </p:txBody>
      </p:sp>
      <p:sp>
        <p:nvSpPr>
          <p:cNvPr id="5" name="Footer Placeholder 4">
            <a:extLst>
              <a:ext uri="{FF2B5EF4-FFF2-40B4-BE49-F238E27FC236}">
                <a16:creationId xmlns:a16="http://schemas.microsoft.com/office/drawing/2014/main" id="{7DA99DA4-EB2D-4749-A180-7B945A6F2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060AB-7FBE-E649-A8C7-5C792D3472EC}"/>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83484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4/18/25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4/18/25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4/18/25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4/18/25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4/18/25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4/18/25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4/18/25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939D6-936B-5340-8686-86EA826BF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CFAAFA-B9EC-854E-A3FD-28794A8A1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0B0812-664B-3E44-A59F-57097FAC1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E9579-EA2A-A44B-B59A-E6DC356F6073}" type="datetimeFigureOut">
              <a:rPr lang="en-US" smtClean="0"/>
              <a:t>4/18/25</a:t>
            </a:fld>
            <a:endParaRPr lang="en-US"/>
          </a:p>
        </p:txBody>
      </p:sp>
      <p:sp>
        <p:nvSpPr>
          <p:cNvPr id="5" name="Footer Placeholder 4">
            <a:extLst>
              <a:ext uri="{FF2B5EF4-FFF2-40B4-BE49-F238E27FC236}">
                <a16:creationId xmlns:a16="http://schemas.microsoft.com/office/drawing/2014/main" id="{443383CC-3B66-154D-BFBF-63234487BB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C9EF0A-4F1A-C641-BD83-15F2B36F6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9C6B2-0954-9442-9958-DCD52C5C7A7A}" type="slidenum">
              <a:rPr lang="en-US" smtClean="0"/>
              <a:t>‹#›</a:t>
            </a:fld>
            <a:endParaRPr lang="en-US"/>
          </a:p>
        </p:txBody>
      </p:sp>
    </p:spTree>
    <p:extLst>
      <p:ext uri="{BB962C8B-B14F-4D97-AF65-F5344CB8AC3E}">
        <p14:creationId xmlns:p14="http://schemas.microsoft.com/office/powerpoint/2010/main" val="121403436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2D0AFE-0AA1-3A47-AC8F-255B176D3666}"/>
              </a:ext>
            </a:extLst>
          </p:cNvPr>
          <p:cNvSpPr/>
          <p:nvPr/>
        </p:nvSpPr>
        <p:spPr>
          <a:xfrm>
            <a:off x="0" y="6558455"/>
            <a:ext cx="12192000" cy="2995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28F4829D-5714-4C77-E662-9110A7E6A7CE}"/>
              </a:ext>
            </a:extLst>
          </p:cNvPr>
          <p:cNvSpPr/>
          <p:nvPr/>
        </p:nvSpPr>
        <p:spPr>
          <a:xfrm>
            <a:off x="1833932" y="1812983"/>
            <a:ext cx="12192000" cy="1316472"/>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zh-CN" altLang="en-US" sz="48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父献上独生爱子</a:t>
            </a:r>
            <a:endPar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创</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22</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14</a:t>
            </a:r>
          </a:p>
          <a:p>
            <a:pPr marL="0" lvl="1" algn="ctr" defTabSz="1828800">
              <a:defRPr/>
            </a:pPr>
            <a:r>
              <a:rPr lang="en-US" b="1" dirty="0"/>
              <a:t>Father sacrifice beloved only son.</a:t>
            </a:r>
            <a:endParaRPr lang="en-SG" altLang="zh-CN" sz="1400" b="1" kern="0" dirty="0">
              <a:solidFill>
                <a:prstClr val="white"/>
              </a:solidFill>
              <a:cs typeface="Arial" panose="020B0604020202020204" pitchFamily="34" charset="0"/>
              <a:sym typeface="Arial"/>
            </a:endParaRPr>
          </a:p>
        </p:txBody>
      </p:sp>
      <p:pic>
        <p:nvPicPr>
          <p:cNvPr id="6" name="Picture 5" descr="A painting of a person and a child holding torches&#10;&#10;AI-generated content may be incorrect.">
            <a:extLst>
              <a:ext uri="{FF2B5EF4-FFF2-40B4-BE49-F238E27FC236}">
                <a16:creationId xmlns:a16="http://schemas.microsoft.com/office/drawing/2014/main" id="{D395C403-BD6D-92B9-A74D-9563B586E147}"/>
              </a:ext>
            </a:extLst>
          </p:cNvPr>
          <p:cNvPicPr>
            <a:picLocks noChangeAspect="1"/>
          </p:cNvPicPr>
          <p:nvPr/>
        </p:nvPicPr>
        <p:blipFill>
          <a:blip r:embed="rId3"/>
          <a:srcRect t="-4568"/>
          <a:stretch/>
        </p:blipFill>
        <p:spPr>
          <a:xfrm>
            <a:off x="0" y="-255131"/>
            <a:ext cx="4572000" cy="6788835"/>
          </a:xfrm>
          <a:prstGeom prst="rect">
            <a:avLst/>
          </a:prstGeom>
        </p:spPr>
      </p:pic>
    </p:spTree>
    <p:extLst>
      <p:ext uri="{BB962C8B-B14F-4D97-AF65-F5344CB8AC3E}">
        <p14:creationId xmlns:p14="http://schemas.microsoft.com/office/powerpoint/2010/main" val="3996114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C3D85-7B0F-A29E-5422-82655D9B766E}"/>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F497AC5-821A-823D-744B-76576723DB68}"/>
              </a:ext>
            </a:extLst>
          </p:cNvPr>
          <p:cNvSpPr txBox="1"/>
          <p:nvPr/>
        </p:nvSpPr>
        <p:spPr>
          <a:xfrm>
            <a:off x="193782" y="2054870"/>
            <a:ext cx="11796660" cy="4304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创 </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15:5.</a:t>
            </a:r>
          </a:p>
          <a:p>
            <a:pPr>
              <a:lnSpc>
                <a:spcPct val="150000"/>
              </a:lnSpc>
            </a:pP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于是领他走到外边，说：「你向天观看，数算众星，能数得过来吗？」又对他说：「你的后裔将要如此。」</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6.</a:t>
            </a:r>
            <a:r>
              <a:rPr lang="zh-CN" altLang="en-US" sz="3200" b="1" dirty="0">
                <a:solidFill>
                  <a:srgbClr val="FFFF00"/>
                </a:solidFill>
                <a:latin typeface="SimHei" panose="02010609060101010101" pitchFamily="49" charset="-122"/>
                <a:ea typeface="SimHei" panose="02010609060101010101" pitchFamily="49" charset="-122"/>
                <a:cs typeface="Arial" panose="020B0604020202020204" pitchFamily="34" charset="0"/>
                <a:sym typeface="Arial"/>
              </a:rPr>
              <a:t>亚伯兰信耶和华</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a:t>
            </a:r>
            <a:r>
              <a:rPr lang="zh-CN" altLang="en-US" sz="3200" b="1" u="sng" dirty="0">
                <a:solidFill>
                  <a:srgbClr val="B4FF6A"/>
                </a:solidFill>
                <a:latin typeface="SimHei" panose="02010609060101010101" pitchFamily="49" charset="-122"/>
                <a:ea typeface="SimHei" panose="02010609060101010101" pitchFamily="49" charset="-122"/>
                <a:cs typeface="Arial" panose="020B0604020202020204" pitchFamily="34" charset="0"/>
                <a:sym typeface="Arial"/>
              </a:rPr>
              <a:t>耶和华就以此为他的义</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a:t>
            </a:r>
          </a:p>
          <a:p>
            <a:pPr>
              <a:lnSpc>
                <a:spcPct val="150000"/>
              </a:lnSpc>
            </a:pPr>
            <a:b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br>
            <a:endParaRPr lang="zh-CN" altLang="en-US" sz="28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E47C2757-E0DB-A59D-BC5B-BC5C5BEB0893}"/>
              </a:ext>
            </a:extLst>
          </p:cNvPr>
          <p:cNvSpPr txBox="1"/>
          <p:nvPr/>
        </p:nvSpPr>
        <p:spPr>
          <a:xfrm>
            <a:off x="166517" y="5482025"/>
            <a:ext cx="12199783" cy="1538883"/>
          </a:xfrm>
          <a:prstGeom prst="rect">
            <a:avLst/>
          </a:prstGeom>
          <a:noFill/>
        </p:spPr>
        <p:txBody>
          <a:bodyPr wrap="square">
            <a:spAutoFit/>
          </a:bodyPr>
          <a:lstStyle/>
          <a:p>
            <a:r>
              <a:rPr lang="en-SG" kern="100" dirty="0">
                <a:effectLst/>
                <a:ea typeface="DengXian" panose="02010600030101010101" pitchFamily="2" charset="-122"/>
                <a:cs typeface="Arial" panose="020B0604020202020204" pitchFamily="34" charset="0"/>
              </a:rPr>
              <a:t>Gen 15:5  And he brought him outside and said, “Look toward heaven, and number the stars, if you are able to number them.” Then he said to him, “So shall your offspring be.”6 </a:t>
            </a:r>
            <a:r>
              <a:rPr lang="en-SG" kern="100" dirty="0">
                <a:solidFill>
                  <a:srgbClr val="FFFF00"/>
                </a:solidFill>
                <a:effectLst/>
                <a:ea typeface="DengXian" panose="02010600030101010101" pitchFamily="2" charset="-122"/>
                <a:cs typeface="Arial" panose="020B0604020202020204" pitchFamily="34" charset="0"/>
              </a:rPr>
              <a:t> And he believed the LORD,</a:t>
            </a:r>
            <a:r>
              <a:rPr lang="en-SG" kern="100" dirty="0">
                <a:effectLst/>
                <a:ea typeface="DengXian" panose="02010600030101010101" pitchFamily="2" charset="-122"/>
                <a:cs typeface="Arial" panose="020B0604020202020204" pitchFamily="34" charset="0"/>
              </a:rPr>
              <a:t> </a:t>
            </a:r>
            <a:r>
              <a:rPr lang="en-SG" b="1" u="sng" kern="100" dirty="0">
                <a:solidFill>
                  <a:srgbClr val="B4FF6A"/>
                </a:solidFill>
                <a:effectLst/>
                <a:ea typeface="DengXian" panose="02010600030101010101" pitchFamily="2" charset="-122"/>
                <a:cs typeface="Arial" panose="020B0604020202020204" pitchFamily="34" charset="0"/>
              </a:rPr>
              <a:t>and he counted it to him as righteousness</a:t>
            </a:r>
            <a:r>
              <a:rPr lang="en-SG" kern="100" dirty="0">
                <a:effectLst/>
                <a:ea typeface="DengXian" panose="02010600030101010101" pitchFamily="2" charset="-122"/>
                <a:cs typeface="Arial" panose="020B0604020202020204" pitchFamily="34" charset="0"/>
              </a:rPr>
              <a:t>.</a:t>
            </a:r>
          </a:p>
          <a:p>
            <a:br>
              <a:rPr lang="en-SG" sz="2000" kern="100" dirty="0">
                <a:effectLst/>
                <a:ea typeface="DengXian" panose="02010600030101010101" pitchFamily="2" charset="-122"/>
                <a:cs typeface="Arial" panose="020B0604020202020204" pitchFamily="34" charset="0"/>
              </a:rPr>
            </a:br>
            <a:endParaRPr lang="en-SG" sz="2000" kern="100" dirty="0">
              <a:effectLst/>
              <a:ea typeface="DengXia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436DDF72-BF24-C996-8943-ED89B0096E8E}"/>
              </a:ext>
            </a:extLst>
          </p:cNvPr>
          <p:cNvPicPr>
            <a:picLocks noChangeAspect="1"/>
          </p:cNvPicPr>
          <p:nvPr/>
        </p:nvPicPr>
        <p:blipFill>
          <a:blip r:embed="rId3"/>
          <a:srcRect b="39084"/>
          <a:stretch/>
        </p:blipFill>
        <p:spPr>
          <a:xfrm>
            <a:off x="-7779" y="0"/>
            <a:ext cx="12199782" cy="1707711"/>
          </a:xfrm>
          <a:prstGeom prst="rect">
            <a:avLst/>
          </a:prstGeom>
        </p:spPr>
      </p:pic>
    </p:spTree>
    <p:extLst>
      <p:ext uri="{BB962C8B-B14F-4D97-AF65-F5344CB8AC3E}">
        <p14:creationId xmlns:p14="http://schemas.microsoft.com/office/powerpoint/2010/main" val="3432008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D28D4E7F-10E1-52C2-E8A3-0B0F328D7B68}"/>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A6E79F2-6A1E-5B5A-ED8C-29649D2C20EB}"/>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6E88888D-0DD0-150B-91C5-E4AB6AB80FF8}"/>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kern="100" dirty="0">
                <a:effectLst/>
                <a:latin typeface="SimHei" panose="02010609060101010101" pitchFamily="49" charset="-122"/>
                <a:ea typeface="SimHei" panose="02010609060101010101" pitchFamily="49" charset="-122"/>
                <a:cs typeface="Times New Roman" panose="02020603050405020304" pitchFamily="18" charset="0"/>
              </a:rPr>
              <a:t>献独生儿子为燔祭 </a:t>
            </a:r>
            <a:br>
              <a:rPr lang="en-US" sz="1800" kern="100" dirty="0">
                <a:effectLst/>
                <a:latin typeface="Aptos" panose="020B0004020202020204" pitchFamily="34" charset="0"/>
                <a:ea typeface="DengXian" panose="02010600030101010101" pitchFamily="2" charset="-122"/>
                <a:cs typeface="Times New Roman" panose="02020603050405020304" pitchFamily="18" charset="0"/>
              </a:rPr>
            </a:b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F1B118CF-8C60-C611-5C06-E5324D23F54B}"/>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02</a:t>
            </a:r>
            <a:endParaRPr lang="en" dirty="0"/>
          </a:p>
        </p:txBody>
      </p:sp>
      <p:sp>
        <p:nvSpPr>
          <p:cNvPr id="980" name="Google Shape;980;p44">
            <a:extLst>
              <a:ext uri="{FF2B5EF4-FFF2-40B4-BE49-F238E27FC236}">
                <a16:creationId xmlns:a16="http://schemas.microsoft.com/office/drawing/2014/main" id="{120320CB-2114-A51C-BFB0-E74418A49728}"/>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To offer his only son as a burnt offering</a:t>
            </a:r>
          </a:p>
        </p:txBody>
      </p:sp>
    </p:spTree>
    <p:extLst>
      <p:ext uri="{BB962C8B-B14F-4D97-AF65-F5344CB8AC3E}">
        <p14:creationId xmlns:p14="http://schemas.microsoft.com/office/powerpoint/2010/main" val="2158016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E6435C3D-77E0-57C9-4096-4AC23B9656F4}"/>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5C3E4CA-DF22-F39B-88F2-76FABC23FABD}"/>
              </a:ext>
            </a:extLst>
          </p:cNvPr>
          <p:cNvSpPr txBox="1"/>
          <p:nvPr/>
        </p:nvSpPr>
        <p:spPr>
          <a:xfrm>
            <a:off x="120669" y="1603754"/>
            <a:ext cx="11950662" cy="2904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创</a:t>
            </a:r>
            <a:r>
              <a:rPr lang="en-US" altLang="zh-CN" sz="32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22</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这些事以后，神要试验亚伯拉罕，就呼叫他说：「亚伯拉罕！」他说：「我在这里。」</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神说：「你带着你的儿子，就是你</a:t>
            </a:r>
            <a:r>
              <a:rPr kumimoji="0" lang="zh-CN" altLang="en-US" sz="32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独生的儿子，你所爱的</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以撒，</a:t>
            </a:r>
            <a:r>
              <a:rPr kumimoji="0" lang="zh-CN" altLang="en-US" sz="32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往摩利亚地</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去，在我所要指示你的山上，把他</a:t>
            </a:r>
            <a:r>
              <a:rPr kumimoji="0" lang="zh-CN" altLang="en-US" sz="32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献为燔祭</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C2230345-3078-484B-4C74-DB95AA9D1F25}"/>
              </a:ext>
            </a:extLst>
          </p:cNvPr>
          <p:cNvSpPr txBox="1"/>
          <p:nvPr/>
        </p:nvSpPr>
        <p:spPr>
          <a:xfrm>
            <a:off x="0" y="5154082"/>
            <a:ext cx="12199783"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5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Gen22:1After these things God tested Abraham and said to him, "Abraham!" And he said, "Here I am.” 2He said, "Take your son, </a:t>
            </a:r>
            <a:r>
              <a:rPr kumimoji="0" lang="en-SG" sz="16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your only son </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Isaac, </a:t>
            </a:r>
            <a:r>
              <a:rPr kumimoji="0" lang="en-SG" sz="16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whom you love</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and go to the </a:t>
            </a:r>
            <a:r>
              <a:rPr kumimoji="0" lang="en-SG" sz="16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land of Moriah, </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and offer him there </a:t>
            </a:r>
            <a:r>
              <a:rPr kumimoji="0" lang="en-SG" sz="16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as a burnt offering </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on one of the mountains of which I shall tell you.”</a:t>
            </a:r>
          </a:p>
        </p:txBody>
      </p:sp>
    </p:spTree>
    <p:extLst>
      <p:ext uri="{BB962C8B-B14F-4D97-AF65-F5344CB8AC3E}">
        <p14:creationId xmlns:p14="http://schemas.microsoft.com/office/powerpoint/2010/main" val="4018759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E187911-732C-10F3-7837-25723782091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CAC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knife to a person lying on a person's back&#10;&#10;AI-generated content may be incorrect.">
            <a:extLst>
              <a:ext uri="{FF2B5EF4-FFF2-40B4-BE49-F238E27FC236}">
                <a16:creationId xmlns:a16="http://schemas.microsoft.com/office/drawing/2014/main" id="{3F4D1B83-9A67-D031-ADF3-CA3B2B8C0331}"/>
              </a:ext>
            </a:extLst>
          </p:cNvPr>
          <p:cNvPicPr>
            <a:picLocks noChangeAspect="1"/>
          </p:cNvPicPr>
          <p:nvPr/>
        </p:nvPicPr>
        <p:blipFill>
          <a:blip r:embed="rId3"/>
          <a:srcRect l="10447"/>
          <a:stretch/>
        </p:blipFill>
        <p:spPr>
          <a:xfrm>
            <a:off x="643467" y="643467"/>
            <a:ext cx="10905066" cy="5571066"/>
          </a:xfrm>
          <a:prstGeom prst="rect">
            <a:avLst/>
          </a:prstGeom>
        </p:spPr>
      </p:pic>
    </p:spTree>
    <p:extLst>
      <p:ext uri="{BB962C8B-B14F-4D97-AF65-F5344CB8AC3E}">
        <p14:creationId xmlns:p14="http://schemas.microsoft.com/office/powerpoint/2010/main" val="3920308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C5EA1D1-4B88-1FE1-9555-C6F361728F64}"/>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72FAE119-1852-298F-7271-1072FAD85053}"/>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E0D05834-48E9-0028-861A-3FC0560BA41B}"/>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三日的行程</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224EB951-9512-AF7B-51EB-987208C896E2}"/>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494D57AA-7AAD-F7EA-CAEC-40D3D7C1FD39}"/>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Three Days Journey</a:t>
            </a:r>
          </a:p>
        </p:txBody>
      </p:sp>
    </p:spTree>
    <p:extLst>
      <p:ext uri="{BB962C8B-B14F-4D97-AF65-F5344CB8AC3E}">
        <p14:creationId xmlns:p14="http://schemas.microsoft.com/office/powerpoint/2010/main" val="3833051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80CCA4AA-B7F5-BD28-039C-FBD729FA90F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C4DA09C-79C0-F938-5342-49EB6E8C71FA}"/>
              </a:ext>
            </a:extLst>
          </p:cNvPr>
          <p:cNvSpPr txBox="1"/>
          <p:nvPr/>
        </p:nvSpPr>
        <p:spPr>
          <a:xfrm>
            <a:off x="0" y="10928"/>
            <a:ext cx="12067439" cy="549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到了</a:t>
            </a:r>
            <a:r>
              <a:rPr kumimoji="0" lang="zh-CN" altLang="en-US" sz="3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第三日</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，亚伯拉罕举目远远地看见那地方。</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亚伯拉罕对他的仆人说：「你们和驴在此等候，我与童子往那里去拜一拜，就回到你们这里来。」</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 6</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亚伯拉罕把燔祭的柴放在他儿子以撒身上，自己手里拿着火与刀；于是二人同行。</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7</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以撒对他父亲亚伯拉罕说：「父亲哪！」亚伯拉罕说：「我儿，我在这里。」以撒说：「请看，火与柴都有了，但燔祭的羊羔在哪里呢？」</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8</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亚伯拉罕说：「我儿，神必自己预备作燔祭的羊羔。」于是二人同行。</a:t>
            </a:r>
            <a:endPar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00EFDA1-45FA-438F-DC08-91FA010A93DC}"/>
              </a:ext>
            </a:extLst>
          </p:cNvPr>
          <p:cNvSpPr txBox="1"/>
          <p:nvPr/>
        </p:nvSpPr>
        <p:spPr>
          <a:xfrm>
            <a:off x="0" y="5144249"/>
            <a:ext cx="121997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5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4 </a:t>
            </a:r>
            <a:r>
              <a:rPr kumimoji="0" lang="en-SG" sz="16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On the third day </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Abraham lifted up his eyes and saw the place from afar.5Then Abraham said to his young men, "Stay here with the donkey; I and the boy will go over there and worship and come again to you."</a:t>
            </a:r>
            <a:r>
              <a:rPr lang="en-SG" sz="1600" kern="100" dirty="0">
                <a:effectLst/>
                <a:ea typeface="DengXian" panose="02010600030101010101" pitchFamily="2" charset="-122"/>
                <a:cs typeface="Arial" panose="020B0604020202020204" pitchFamily="34" charset="0"/>
              </a:rPr>
              <a:t> 6And Abraham took the wood of the burnt offering and laid it on Isaac his son. And he took in his hand the fire and the knife. So they went both of them together.7And Isaac said to his father Abraham, "My father!" And he said, "Here I am, my son." He said, "Behold, the fire and the wood, but where is the lamb for a burnt offering?"8Abraham said, "God will provide for himself the lamb for a burnt offering, my son." So they went both of them together.</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0120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0BA48F83-0A8E-A44C-3A3C-4EFB223AAFD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728D5A0-A584-3CC4-759E-BC0511E422F8}"/>
              </a:ext>
            </a:extLst>
          </p:cNvPr>
          <p:cNvSpPr txBox="1"/>
          <p:nvPr/>
        </p:nvSpPr>
        <p:spPr>
          <a:xfrm>
            <a:off x="186812" y="728977"/>
            <a:ext cx="7049730" cy="4112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7..</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「父亲哪！」亚伯拉罕说：「我儿，我在这里。」以撒说：「请看，火与柴都有了，但</a:t>
            </a:r>
            <a:r>
              <a:rPr lang="zh-CN" altLang="en-US" sz="3000" b="1" dirty="0">
                <a:solidFill>
                  <a:srgbClr val="FFFF00"/>
                </a:solidFill>
                <a:latin typeface="SimHei" panose="02010609060101010101" pitchFamily="49" charset="-122"/>
                <a:ea typeface="SimHei" panose="02010609060101010101" pitchFamily="49" charset="-122"/>
                <a:cs typeface="Arial" panose="020B0604020202020204" pitchFamily="34" charset="0"/>
                <a:sym typeface="Arial"/>
              </a:rPr>
              <a:t>燔祭的羊羔在哪里呢？</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8</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亚伯拉罕说：「</a:t>
            </a:r>
            <a:r>
              <a:rPr lang="zh-CN" altLang="en-US" sz="3000" b="1" dirty="0">
                <a:solidFill>
                  <a:srgbClr val="B4FF6A"/>
                </a:solidFill>
                <a:latin typeface="SimHei" panose="02010609060101010101" pitchFamily="49" charset="-122"/>
                <a:ea typeface="SimHei" panose="02010609060101010101" pitchFamily="49" charset="-122"/>
                <a:cs typeface="Arial" panose="020B0604020202020204" pitchFamily="34" charset="0"/>
                <a:sym typeface="Arial"/>
              </a:rPr>
              <a:t>我儿，神必自己预备作燔祭的羊羔。</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」于是二人同行。</a:t>
            </a:r>
            <a:endPar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1FD09512-C677-A159-D07F-43D9C0260A46}"/>
              </a:ext>
            </a:extLst>
          </p:cNvPr>
          <p:cNvSpPr txBox="1"/>
          <p:nvPr/>
        </p:nvSpPr>
        <p:spPr>
          <a:xfrm>
            <a:off x="186812" y="5051805"/>
            <a:ext cx="7138220"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50"/>
              </a:spcAft>
              <a:buClrTx/>
              <a:buSzTx/>
              <a:buFontTx/>
              <a:buNone/>
              <a:tabLst/>
              <a:defRPr/>
            </a:pPr>
            <a:r>
              <a:rPr lang="en-SG" sz="1600" kern="100" dirty="0">
                <a:effectLst/>
                <a:ea typeface="DengXian" panose="02010600030101010101" pitchFamily="2" charset="-122"/>
                <a:cs typeface="Arial" panose="020B0604020202020204" pitchFamily="34" charset="0"/>
              </a:rPr>
              <a:t>7..."My father!" And he said, "Here I am, my son." He said, "Behold, the fire and the wood, </a:t>
            </a:r>
            <a:r>
              <a:rPr lang="en-SG" sz="1600" kern="100" dirty="0">
                <a:solidFill>
                  <a:srgbClr val="FFFF00"/>
                </a:solidFill>
                <a:effectLst/>
                <a:ea typeface="DengXian" panose="02010600030101010101" pitchFamily="2" charset="-122"/>
                <a:cs typeface="Arial" panose="020B0604020202020204" pitchFamily="34" charset="0"/>
              </a:rPr>
              <a:t>but where is the lamb for a burnt offering?</a:t>
            </a:r>
            <a:r>
              <a:rPr lang="en-SG" sz="1600" kern="100" dirty="0">
                <a:effectLst/>
                <a:ea typeface="DengXian" panose="02010600030101010101" pitchFamily="2" charset="-122"/>
                <a:cs typeface="Arial" panose="020B0604020202020204" pitchFamily="34" charset="0"/>
              </a:rPr>
              <a:t>"8 Abraham said, "</a:t>
            </a:r>
            <a:r>
              <a:rPr lang="en-SG" sz="1600" b="1" kern="100" dirty="0">
                <a:solidFill>
                  <a:srgbClr val="B4FF6A"/>
                </a:solidFill>
                <a:effectLst/>
                <a:ea typeface="DengXian" panose="02010600030101010101" pitchFamily="2" charset="-122"/>
                <a:cs typeface="Arial" panose="020B0604020202020204" pitchFamily="34" charset="0"/>
              </a:rPr>
              <a:t>God will provide for himself the lamb for a burnt offering, my son.</a:t>
            </a:r>
            <a:r>
              <a:rPr lang="en-SG" sz="1600" kern="100" dirty="0">
                <a:effectLst/>
                <a:ea typeface="DengXian" panose="02010600030101010101" pitchFamily="2" charset="-122"/>
                <a:cs typeface="Arial" panose="020B0604020202020204" pitchFamily="34" charset="0"/>
              </a:rPr>
              <a:t>" So they went both of them together.</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pic>
        <p:nvPicPr>
          <p:cNvPr id="3" name="Picture 2" descr="A painting of a person and a child holding torches&#10;&#10;AI-generated content may be incorrect.">
            <a:extLst>
              <a:ext uri="{FF2B5EF4-FFF2-40B4-BE49-F238E27FC236}">
                <a16:creationId xmlns:a16="http://schemas.microsoft.com/office/drawing/2014/main" id="{65487C0C-4F77-CD95-271A-7E18B9552323}"/>
              </a:ext>
            </a:extLst>
          </p:cNvPr>
          <p:cNvPicPr>
            <a:picLocks noChangeAspect="1"/>
          </p:cNvPicPr>
          <p:nvPr/>
        </p:nvPicPr>
        <p:blipFill>
          <a:blip r:embed="rId3"/>
          <a:srcRect t="-4568"/>
          <a:stretch/>
        </p:blipFill>
        <p:spPr>
          <a:xfrm>
            <a:off x="7325032" y="-168244"/>
            <a:ext cx="4572000" cy="6858000"/>
          </a:xfrm>
          <a:prstGeom prst="rect">
            <a:avLst/>
          </a:prstGeom>
        </p:spPr>
      </p:pic>
    </p:spTree>
    <p:extLst>
      <p:ext uri="{BB962C8B-B14F-4D97-AF65-F5344CB8AC3E}">
        <p14:creationId xmlns:p14="http://schemas.microsoft.com/office/powerpoint/2010/main" val="399617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145DFEB-C308-2BE5-5D89-3CF6386F1586}"/>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D9F08597-6B57-7551-FD99-70473D610EA4}"/>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0FD6E96-665E-A565-0EC3-77996F202C6D}"/>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父亲捆绑爱子   </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75F189A1-9539-FC39-9029-5419830F4853}"/>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dirty="0">
                <a:solidFill>
                  <a:schemeClr val="tx1"/>
                </a:solidFill>
              </a:rPr>
              <a:t>4</a:t>
            </a:r>
            <a:endParaRPr lang="en" dirty="0"/>
          </a:p>
        </p:txBody>
      </p:sp>
      <p:sp>
        <p:nvSpPr>
          <p:cNvPr id="980" name="Google Shape;980;p44">
            <a:extLst>
              <a:ext uri="{FF2B5EF4-FFF2-40B4-BE49-F238E27FC236}">
                <a16:creationId xmlns:a16="http://schemas.microsoft.com/office/drawing/2014/main" id="{D1FF528C-7588-7028-1F4F-54E4460622ED}"/>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The Father Binds His Beloved Son</a:t>
            </a:r>
          </a:p>
        </p:txBody>
      </p:sp>
    </p:spTree>
    <p:extLst>
      <p:ext uri="{BB962C8B-B14F-4D97-AF65-F5344CB8AC3E}">
        <p14:creationId xmlns:p14="http://schemas.microsoft.com/office/powerpoint/2010/main" val="329589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5759163A-3980-91A2-1964-BCB8692BFA5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23A1411-B59D-DA91-7409-065AF75CFA8B}"/>
              </a:ext>
            </a:extLst>
          </p:cNvPr>
          <p:cNvSpPr txBox="1"/>
          <p:nvPr/>
        </p:nvSpPr>
        <p:spPr>
          <a:xfrm>
            <a:off x="78659" y="350245"/>
            <a:ext cx="12199782" cy="5176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9</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他们到了神所指示的地方，亚伯拉罕在那里筑坛，把柴摆好，</a:t>
            </a:r>
            <a:r>
              <a:rPr kumimoji="0" lang="zh-CN" altLang="en-US" sz="32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捆绑他的儿子以撒，放在坛的柴上</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10</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亚伯拉罕就伸手拿刀，要杀他的儿子。</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 11</a:t>
            </a:r>
            <a:r>
              <a:rPr lang="zh-CN" altLang="en-US" sz="3200" b="1" dirty="0">
                <a:solidFill>
                  <a:srgbClr val="00EFFF"/>
                </a:solidFill>
                <a:latin typeface="SimHei" panose="02010609060101010101" pitchFamily="49" charset="-122"/>
                <a:ea typeface="SimHei" panose="02010609060101010101" pitchFamily="49" charset="-122"/>
                <a:cs typeface="Arial" panose="020B0604020202020204" pitchFamily="34" charset="0"/>
                <a:sym typeface="Arial"/>
              </a:rPr>
              <a:t>耶和华的使者</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从天上呼叫他说：「亚伯拉罕！亚伯拉罕！」他说：「我在这里。」</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12</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天使说：「你不可在这童子身上下手。一点不可害他！现在</a:t>
            </a:r>
            <a:r>
              <a:rPr lang="zh-CN" altLang="en-US" sz="3200" b="1" dirty="0">
                <a:solidFill>
                  <a:srgbClr val="00EFFF"/>
                </a:solidFill>
                <a:latin typeface="SimHei" panose="02010609060101010101" pitchFamily="49" charset="-122"/>
                <a:ea typeface="SimHei" panose="02010609060101010101" pitchFamily="49" charset="-122"/>
                <a:cs typeface="Arial" panose="020B0604020202020204" pitchFamily="34" charset="0"/>
                <a:sym typeface="Arial"/>
              </a:rPr>
              <a:t>我知道</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你是敬畏神的了；因为你没有将你的儿子，就是你独生的儿子，留下</a:t>
            </a:r>
            <a:r>
              <a:rPr lang="zh-CN" altLang="en-US" sz="4000" b="1" dirty="0">
                <a:solidFill>
                  <a:srgbClr val="00EFFF"/>
                </a:solidFill>
                <a:latin typeface="SimHei" panose="02010609060101010101" pitchFamily="49" charset="-122"/>
                <a:ea typeface="SimHei" panose="02010609060101010101" pitchFamily="49" charset="-122"/>
                <a:cs typeface="Arial" panose="020B0604020202020204" pitchFamily="34" charset="0"/>
                <a:sym typeface="Arial"/>
              </a:rPr>
              <a:t>不给我</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15000"/>
              </a:lnSpc>
              <a:spcBef>
                <a:spcPts val="0"/>
              </a:spcBef>
              <a:spcAft>
                <a:spcPts val="80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5F494DF2-6DCE-BCAD-5704-19CBFBF2661E}"/>
              </a:ext>
            </a:extLst>
          </p:cNvPr>
          <p:cNvSpPr txBox="1"/>
          <p:nvPr/>
        </p:nvSpPr>
        <p:spPr>
          <a:xfrm>
            <a:off x="0" y="5124584"/>
            <a:ext cx="12199783" cy="1631216"/>
          </a:xfrm>
          <a:prstGeom prst="rect">
            <a:avLst/>
          </a:prstGeom>
          <a:noFill/>
        </p:spPr>
        <p:txBody>
          <a:bodyPr wrap="square">
            <a:spAutoFit/>
          </a:bodyPr>
          <a:lstStyle/>
          <a:p>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9When they came to the place of which God had told him, Abraham built the altar there and laid the wood in order and </a:t>
            </a:r>
            <a:r>
              <a:rPr kumimoji="0" lang="en-SG" sz="16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bound Isaac his son and laid him on the altar</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on top of the wood.10Then Abraham reached out his hand and took the knife to slaughter his son. 11  But </a:t>
            </a:r>
            <a:r>
              <a:rPr kumimoji="0" lang="en-SG" sz="16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the angel of the LORD </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called to him from heaven and said, “Abraham, Abraham!” And he said, “Here I am.”12  He said, “Do not lay your hand on the boy or do anything to him, for now I know that you fear God, seeing you have not withheld your son, your only son</a:t>
            </a:r>
            <a:r>
              <a:rPr kumimoji="0" lang="en-SG" sz="20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 from me.”</a:t>
            </a:r>
            <a:endParaRPr kumimoji="0" lang="en-SG" sz="16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endParaRPr>
          </a:p>
          <a:p>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050333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C4812CBC-3994-95F5-C747-F7D07DE1D223}"/>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EF1C029B-0F57-F936-2C59-D6E67C7C45A6}"/>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922C1BC3-DD5D-66B7-B78B-67823C6E659D}"/>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预表耶稣基督    </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A64AA349-AC76-AB75-A6CB-4CAA819B04C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5</a:t>
            </a:r>
            <a:endParaRPr lang="en" dirty="0"/>
          </a:p>
        </p:txBody>
      </p:sp>
      <p:sp>
        <p:nvSpPr>
          <p:cNvPr id="980" name="Google Shape;980;p44">
            <a:extLst>
              <a:ext uri="{FF2B5EF4-FFF2-40B4-BE49-F238E27FC236}">
                <a16:creationId xmlns:a16="http://schemas.microsoft.com/office/drawing/2014/main" id="{2D6E9152-1591-664A-093B-8BA3A1D3D9F7}"/>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A type of Christ</a:t>
            </a:r>
          </a:p>
          <a:p>
            <a:endParaRPr lang="en-US" b="1" dirty="0"/>
          </a:p>
        </p:txBody>
      </p:sp>
    </p:spTree>
    <p:extLst>
      <p:ext uri="{BB962C8B-B14F-4D97-AF65-F5344CB8AC3E}">
        <p14:creationId xmlns:p14="http://schemas.microsoft.com/office/powerpoint/2010/main" val="3285195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F1F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FA0DA8-7B64-298C-4BFA-3C82017859D0}"/>
              </a:ext>
            </a:extLst>
          </p:cNvPr>
          <p:cNvPicPr>
            <a:picLocks noChangeAspect="1"/>
          </p:cNvPicPr>
          <p:nvPr/>
        </p:nvPicPr>
        <p:blipFill>
          <a:blip r:embed="rId2"/>
          <a:srcRect t="14425" r="1" b="9041"/>
          <a:stretch/>
        </p:blipFill>
        <p:spPr>
          <a:xfrm>
            <a:off x="643467" y="643467"/>
            <a:ext cx="10905066" cy="5571066"/>
          </a:xfrm>
          <a:prstGeom prst="rect">
            <a:avLst/>
          </a:prstGeom>
        </p:spPr>
      </p:pic>
    </p:spTree>
    <p:extLst>
      <p:ext uri="{BB962C8B-B14F-4D97-AF65-F5344CB8AC3E}">
        <p14:creationId xmlns:p14="http://schemas.microsoft.com/office/powerpoint/2010/main" val="1933247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E28871AA-325B-0449-3CD9-298CE1E1276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77F81DC0-4E89-783F-3268-1579144F1605}"/>
              </a:ext>
            </a:extLst>
          </p:cNvPr>
          <p:cNvSpPr txBox="1"/>
          <p:nvPr/>
        </p:nvSpPr>
        <p:spPr>
          <a:xfrm>
            <a:off x="-7782" y="1229032"/>
            <a:ext cx="12199782" cy="3657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13</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亚伯拉罕举目观看，不料，有一只公羊，两角扣在稠密的小树中，亚伯拉罕就取了那只公羊来，献为燔祭，</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代替他的儿子</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14</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亚伯拉罕给那地方起名叫「</a:t>
            </a:r>
            <a:r>
              <a:rPr kumimoji="0" lang="zh-CN" altLang="en-US" sz="32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耶和华以勒</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」，直到今日人还说：「</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在耶和华的山上必有预备</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F213105-CEC4-B202-EEC6-59B3F513E487}"/>
              </a:ext>
            </a:extLst>
          </p:cNvPr>
          <p:cNvSpPr txBox="1"/>
          <p:nvPr/>
        </p:nvSpPr>
        <p:spPr>
          <a:xfrm>
            <a:off x="88490" y="5090359"/>
            <a:ext cx="12199783" cy="1354217"/>
          </a:xfrm>
          <a:prstGeom prst="rect">
            <a:avLst/>
          </a:prstGeom>
          <a:noFill/>
        </p:spPr>
        <p:txBody>
          <a:bodyPr wrap="square">
            <a:spAutoFit/>
          </a:bodyPr>
          <a:lstStyle/>
          <a:p>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13And Abraham lifted up his eyes and looked, and behold, behind him was a ram, caught in a thicket by his horns. And Abraham went and took the ram and offered it up as a burnt offering </a:t>
            </a:r>
            <a:r>
              <a:rPr kumimoji="0" lang="en-SG"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instead of his son</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.14So Abraham called the name of that place</a:t>
            </a:r>
            <a:r>
              <a:rPr kumimoji="0" lang="en-SG" sz="16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,(KJV </a:t>
            </a:r>
            <a:r>
              <a:rPr kumimoji="0" lang="en-SG" sz="1600" b="1" i="0" u="none" strike="noStrike" kern="100" cap="none" spc="0" normalizeH="0" baseline="0" noProof="0" dirty="0" err="1">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Jehovahjireh</a:t>
            </a:r>
            <a:r>
              <a:rPr kumimoji="0" lang="en-SG" sz="16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a:t>
            </a:r>
            <a:r>
              <a:rPr kumimoji="0" lang="en-SG" sz="16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 </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"T</a:t>
            </a:r>
            <a:r>
              <a:rPr kumimoji="0" lang="en-SG" sz="16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he Lord will provide</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as it is said to this day, "On the mount of the Lord it shall be provided."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460613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6" descr="A green and tan panda face&#10;&#10;AI-generated content may be incorrect.">
            <a:extLst>
              <a:ext uri="{FF2B5EF4-FFF2-40B4-BE49-F238E27FC236}">
                <a16:creationId xmlns:a16="http://schemas.microsoft.com/office/drawing/2014/main" id="{E2BD9C9D-350F-ADA5-E573-DCF713BF1B90}"/>
              </a:ext>
            </a:extLst>
          </p:cNvPr>
          <p:cNvPicPr>
            <a:picLocks noChangeAspect="1"/>
          </p:cNvPicPr>
          <p:nvPr/>
        </p:nvPicPr>
        <p:blipFill>
          <a:blip r:embed="rId4"/>
          <a:srcRect t="26570" b="17180"/>
          <a:stretch/>
        </p:blipFill>
        <p:spPr>
          <a:xfrm>
            <a:off x="20" y="10"/>
            <a:ext cx="12191980" cy="6857990"/>
          </a:xfrm>
          <a:prstGeom prst="rect">
            <a:avLst/>
          </a:prstGeom>
        </p:spPr>
      </p:pic>
    </p:spTree>
    <p:extLst>
      <p:ext uri="{BB962C8B-B14F-4D97-AF65-F5344CB8AC3E}">
        <p14:creationId xmlns:p14="http://schemas.microsoft.com/office/powerpoint/2010/main" val="3570711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644074BE-578A-7232-F980-5EB79D36BB03}"/>
            </a:ext>
          </a:extLst>
        </p:cNvPr>
        <p:cNvGrpSpPr/>
        <p:nvPr/>
      </p:nvGrpSpPr>
      <p:grpSpPr>
        <a:xfrm>
          <a:off x="0" y="0"/>
          <a:ext cx="0" cy="0"/>
          <a:chOff x="0" y="0"/>
          <a:chExt cx="0" cy="0"/>
        </a:xfrm>
      </p:grpSpPr>
      <p:pic>
        <p:nvPicPr>
          <p:cNvPr id="3" name="Picture 2" descr="A panda face on a leaf&#10;&#10;AI-generated content may be incorrect.">
            <a:extLst>
              <a:ext uri="{FF2B5EF4-FFF2-40B4-BE49-F238E27FC236}">
                <a16:creationId xmlns:a16="http://schemas.microsoft.com/office/drawing/2014/main" id="{17FF645E-48F8-ACD7-726C-98C1F6814407}"/>
              </a:ext>
            </a:extLst>
          </p:cNvPr>
          <p:cNvPicPr>
            <a:picLocks noChangeAspect="1"/>
          </p:cNvPicPr>
          <p:nvPr/>
        </p:nvPicPr>
        <p:blipFill>
          <a:blip r:embed="rId4"/>
          <a:srcRect t="8833" b="34917"/>
          <a:stretch/>
        </p:blipFill>
        <p:spPr>
          <a:xfrm>
            <a:off x="20" y="10"/>
            <a:ext cx="12191980" cy="6857990"/>
          </a:xfrm>
          <a:prstGeom prst="rect">
            <a:avLst/>
          </a:prstGeom>
        </p:spPr>
      </p:pic>
    </p:spTree>
    <p:extLst>
      <p:ext uri="{BB962C8B-B14F-4D97-AF65-F5344CB8AC3E}">
        <p14:creationId xmlns:p14="http://schemas.microsoft.com/office/powerpoint/2010/main" val="2794061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A panda in the grass&#10;&#10;AI-generated content may be incorrect.">
            <a:extLst>
              <a:ext uri="{FF2B5EF4-FFF2-40B4-BE49-F238E27FC236}">
                <a16:creationId xmlns:a16="http://schemas.microsoft.com/office/drawing/2014/main" id="{5CB83134-A2C0-80EF-645A-00EDDA3C6845}"/>
              </a:ext>
            </a:extLst>
          </p:cNvPr>
          <p:cNvPicPr>
            <a:picLocks noChangeAspect="1"/>
          </p:cNvPicPr>
          <p:nvPr/>
        </p:nvPicPr>
        <p:blipFill>
          <a:blip r:embed="rId3"/>
          <a:srcRect t="10970" b="36232"/>
          <a:stretch/>
        </p:blipFill>
        <p:spPr>
          <a:xfrm>
            <a:off x="1180739" y="720348"/>
            <a:ext cx="988443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453365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nda eating bamboo leaves&#10;&#10;AI-generated content may be incorrect.">
            <a:extLst>
              <a:ext uri="{FF2B5EF4-FFF2-40B4-BE49-F238E27FC236}">
                <a16:creationId xmlns:a16="http://schemas.microsoft.com/office/drawing/2014/main" id="{40F3D5CD-85F0-B8A9-ECDF-BC151B096B0F}"/>
              </a:ext>
            </a:extLst>
          </p:cNvPr>
          <p:cNvPicPr>
            <a:picLocks noChangeAspect="1"/>
          </p:cNvPicPr>
          <p:nvPr/>
        </p:nvPicPr>
        <p:blipFill>
          <a:blip r:embed="rId2"/>
          <a:stretch>
            <a:fillRect/>
          </a:stretch>
        </p:blipFill>
        <p:spPr>
          <a:xfrm>
            <a:off x="1909917" y="1029110"/>
            <a:ext cx="7772400" cy="4318000"/>
          </a:xfrm>
          <a:prstGeom prst="rect">
            <a:avLst/>
          </a:prstGeom>
        </p:spPr>
      </p:pic>
      <p:sp>
        <p:nvSpPr>
          <p:cNvPr id="7" name="TextBox 6">
            <a:extLst>
              <a:ext uri="{FF2B5EF4-FFF2-40B4-BE49-F238E27FC236}">
                <a16:creationId xmlns:a16="http://schemas.microsoft.com/office/drawing/2014/main" id="{6C289250-F807-1488-C85E-8FA9F1C427E1}"/>
              </a:ext>
            </a:extLst>
          </p:cNvPr>
          <p:cNvSpPr txBox="1"/>
          <p:nvPr/>
        </p:nvSpPr>
        <p:spPr>
          <a:xfrm>
            <a:off x="1909917" y="6195623"/>
            <a:ext cx="10599174" cy="369332"/>
          </a:xfrm>
          <a:prstGeom prst="rect">
            <a:avLst/>
          </a:prstGeom>
          <a:noFill/>
        </p:spPr>
        <p:txBody>
          <a:bodyPr wrap="square">
            <a:spAutoFit/>
          </a:bodyPr>
          <a:lstStyle/>
          <a:p>
            <a:r>
              <a:rPr lang="en-US" b="0" i="0" dirty="0">
                <a:effectLst/>
                <a:latin typeface="Times New Roman" panose="02020603050405020304" pitchFamily="18" charset="0"/>
              </a:rPr>
              <a:t>Le Le came into the world on Aug 14, 2021, was the first panda to be born in Singapore.</a:t>
            </a:r>
            <a:endParaRPr lang="en-US" dirty="0"/>
          </a:p>
        </p:txBody>
      </p:sp>
      <p:sp>
        <p:nvSpPr>
          <p:cNvPr id="9" name="TextBox 8">
            <a:extLst>
              <a:ext uri="{FF2B5EF4-FFF2-40B4-BE49-F238E27FC236}">
                <a16:creationId xmlns:a16="http://schemas.microsoft.com/office/drawing/2014/main" id="{6538DB7E-7EE9-5659-950D-B4DC7331983F}"/>
              </a:ext>
            </a:extLst>
          </p:cNvPr>
          <p:cNvSpPr txBox="1"/>
          <p:nvPr/>
        </p:nvSpPr>
        <p:spPr>
          <a:xfrm>
            <a:off x="1909917" y="5644224"/>
            <a:ext cx="9515167" cy="523220"/>
          </a:xfrm>
          <a:prstGeom prst="rect">
            <a:avLst/>
          </a:prstGeom>
          <a:noFill/>
        </p:spPr>
        <p:txBody>
          <a:bodyPr wrap="square">
            <a:spAutoFit/>
          </a:bodyPr>
          <a:lstStyle/>
          <a:p>
            <a:r>
              <a:rPr lang="zh-CN" altLang="en-US" sz="2800" b="1" dirty="0"/>
              <a:t>乐乐于</a:t>
            </a:r>
            <a:r>
              <a:rPr lang="en-US" altLang="zh-CN" sz="2800" b="1" dirty="0"/>
              <a:t>2021</a:t>
            </a:r>
            <a:r>
              <a:rPr lang="zh-CN" altLang="en-US" sz="2800" b="1" dirty="0"/>
              <a:t>年</a:t>
            </a:r>
            <a:r>
              <a:rPr lang="en-US" altLang="zh-CN" sz="2800" b="1" dirty="0"/>
              <a:t>8</a:t>
            </a:r>
            <a:r>
              <a:rPr lang="zh-CN" altLang="en-US" sz="2800" b="1" dirty="0"/>
              <a:t>月</a:t>
            </a:r>
            <a:r>
              <a:rPr lang="en-US" altLang="zh-CN" sz="2800" b="1" dirty="0"/>
              <a:t>14</a:t>
            </a:r>
            <a:r>
              <a:rPr lang="zh-CN" altLang="en-US" sz="2800" b="1" dirty="0"/>
              <a:t>日出生，是首只在新加坡诞生的熊猫。</a:t>
            </a:r>
            <a:endParaRPr lang="en-US" sz="2800" b="1" dirty="0"/>
          </a:p>
        </p:txBody>
      </p:sp>
    </p:spTree>
    <p:extLst>
      <p:ext uri="{BB962C8B-B14F-4D97-AF65-F5344CB8AC3E}">
        <p14:creationId xmlns:p14="http://schemas.microsoft.com/office/powerpoint/2010/main" val="2912925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4EB89-3DA4-D8F3-1145-27E9A9774079}"/>
            </a:ext>
          </a:extLst>
        </p:cNvPr>
        <p:cNvGrpSpPr/>
        <p:nvPr/>
      </p:nvGrpSpPr>
      <p:grpSpPr>
        <a:xfrm>
          <a:off x="0" y="0"/>
          <a:ext cx="0" cy="0"/>
          <a:chOff x="0" y="0"/>
          <a:chExt cx="0" cy="0"/>
        </a:xfrm>
      </p:grpSpPr>
      <p:pic>
        <p:nvPicPr>
          <p:cNvPr id="6" name="Picture 5" descr="A table of chinese characters&#10;&#10;AI-generated content may be incorrect.">
            <a:extLst>
              <a:ext uri="{FF2B5EF4-FFF2-40B4-BE49-F238E27FC236}">
                <a16:creationId xmlns:a16="http://schemas.microsoft.com/office/drawing/2014/main" id="{E8546C4B-7CBD-0AC1-E50C-EC939CDF077C}"/>
              </a:ext>
            </a:extLst>
          </p:cNvPr>
          <p:cNvPicPr>
            <a:picLocks noChangeAspect="1"/>
          </p:cNvPicPr>
          <p:nvPr/>
        </p:nvPicPr>
        <p:blipFill>
          <a:blip r:embed="rId2"/>
          <a:srcRect l="4276" b="45531"/>
          <a:stretch/>
        </p:blipFill>
        <p:spPr>
          <a:xfrm>
            <a:off x="0" y="1125301"/>
            <a:ext cx="12185785" cy="4724892"/>
          </a:xfrm>
          <a:prstGeom prst="rect">
            <a:avLst/>
          </a:prstGeom>
        </p:spPr>
      </p:pic>
    </p:spTree>
    <p:extLst>
      <p:ext uri="{BB962C8B-B14F-4D97-AF65-F5344CB8AC3E}">
        <p14:creationId xmlns:p14="http://schemas.microsoft.com/office/powerpoint/2010/main" val="1875552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2B6D6-7EDC-8076-E42C-045328CBC127}"/>
            </a:ext>
          </a:extLst>
        </p:cNvPr>
        <p:cNvGrpSpPr/>
        <p:nvPr/>
      </p:nvGrpSpPr>
      <p:grpSpPr>
        <a:xfrm>
          <a:off x="0" y="0"/>
          <a:ext cx="0" cy="0"/>
          <a:chOff x="0" y="0"/>
          <a:chExt cx="0" cy="0"/>
        </a:xfrm>
      </p:grpSpPr>
      <p:pic>
        <p:nvPicPr>
          <p:cNvPr id="6" name="Picture 5" descr="A table of chinese characters&#10;&#10;AI-generated content may be incorrect.">
            <a:extLst>
              <a:ext uri="{FF2B5EF4-FFF2-40B4-BE49-F238E27FC236}">
                <a16:creationId xmlns:a16="http://schemas.microsoft.com/office/drawing/2014/main" id="{36552F5A-3742-A2B3-D949-8CB9ED5E6E61}"/>
              </a:ext>
            </a:extLst>
          </p:cNvPr>
          <p:cNvPicPr>
            <a:picLocks noChangeAspect="1"/>
          </p:cNvPicPr>
          <p:nvPr/>
        </p:nvPicPr>
        <p:blipFill>
          <a:blip r:embed="rId2"/>
          <a:srcRect l="4827" t="53609"/>
          <a:stretch/>
        </p:blipFill>
        <p:spPr>
          <a:xfrm>
            <a:off x="0" y="1425679"/>
            <a:ext cx="12174787" cy="4159044"/>
          </a:xfrm>
          <a:prstGeom prst="rect">
            <a:avLst/>
          </a:prstGeom>
        </p:spPr>
      </p:pic>
    </p:spTree>
    <p:extLst>
      <p:ext uri="{BB962C8B-B14F-4D97-AF65-F5344CB8AC3E}">
        <p14:creationId xmlns:p14="http://schemas.microsoft.com/office/powerpoint/2010/main" val="3836576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985617-02B6-41FC-80E7-1EC6E7B90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2C4BB8-BE8A-4E47-8F62-B2AA46B7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nda face on a leaf&#10;&#10;AI-generated content may be incorrect.">
            <a:extLst>
              <a:ext uri="{FF2B5EF4-FFF2-40B4-BE49-F238E27FC236}">
                <a16:creationId xmlns:a16="http://schemas.microsoft.com/office/drawing/2014/main" id="{E9704491-551A-9B9D-E8A6-B5CC6A669979}"/>
              </a:ext>
            </a:extLst>
          </p:cNvPr>
          <p:cNvPicPr>
            <a:picLocks noChangeAspect="1"/>
          </p:cNvPicPr>
          <p:nvPr/>
        </p:nvPicPr>
        <p:blipFill>
          <a:blip r:embed="rId3"/>
          <a:srcRect l="3571" r="2" b="2"/>
          <a:stretch/>
        </p:blipFill>
        <p:spPr>
          <a:xfrm>
            <a:off x="643467" y="643467"/>
            <a:ext cx="5372099" cy="5571066"/>
          </a:xfrm>
          <a:prstGeom prst="rect">
            <a:avLst/>
          </a:prstGeom>
        </p:spPr>
      </p:pic>
      <p:pic>
        <p:nvPicPr>
          <p:cNvPr id="5" name="Picture 4" descr="A panda eating bamboo leaves&#10;&#10;AI-generated content may be incorrect.">
            <a:extLst>
              <a:ext uri="{FF2B5EF4-FFF2-40B4-BE49-F238E27FC236}">
                <a16:creationId xmlns:a16="http://schemas.microsoft.com/office/drawing/2014/main" id="{04268E2B-3D39-D5EC-27A6-7615EFB74E34}"/>
              </a:ext>
            </a:extLst>
          </p:cNvPr>
          <p:cNvPicPr>
            <a:picLocks noChangeAspect="1"/>
          </p:cNvPicPr>
          <p:nvPr/>
        </p:nvPicPr>
        <p:blipFill>
          <a:blip r:embed="rId4"/>
          <a:srcRect l="24680" r="21802"/>
          <a:stretch/>
        </p:blipFill>
        <p:spPr>
          <a:xfrm>
            <a:off x="6176433" y="643467"/>
            <a:ext cx="5372099" cy="5571066"/>
          </a:xfrm>
          <a:prstGeom prst="rect">
            <a:avLst/>
          </a:prstGeom>
        </p:spPr>
      </p:pic>
    </p:spTree>
    <p:extLst>
      <p:ext uri="{BB962C8B-B14F-4D97-AF65-F5344CB8AC3E}">
        <p14:creationId xmlns:p14="http://schemas.microsoft.com/office/powerpoint/2010/main" val="370830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inting of a person and a child holding torches&#10;&#10;AI-generated content may be incorrect.">
            <a:extLst>
              <a:ext uri="{FF2B5EF4-FFF2-40B4-BE49-F238E27FC236}">
                <a16:creationId xmlns:a16="http://schemas.microsoft.com/office/drawing/2014/main" id="{5F4C306D-D4C8-1B07-233F-6F97FC729D81}"/>
              </a:ext>
            </a:extLst>
          </p:cNvPr>
          <p:cNvPicPr>
            <a:picLocks noChangeAspect="1"/>
          </p:cNvPicPr>
          <p:nvPr/>
        </p:nvPicPr>
        <p:blipFill>
          <a:blip r:embed="rId2"/>
          <a:srcRect t="-4568"/>
          <a:stretch/>
        </p:blipFill>
        <p:spPr>
          <a:xfrm>
            <a:off x="4021394" y="-161893"/>
            <a:ext cx="4572000" cy="6858000"/>
          </a:xfrm>
          <a:prstGeom prst="rect">
            <a:avLst/>
          </a:prstGeom>
        </p:spPr>
      </p:pic>
    </p:spTree>
    <p:extLst>
      <p:ext uri="{BB962C8B-B14F-4D97-AF65-F5344CB8AC3E}">
        <p14:creationId xmlns:p14="http://schemas.microsoft.com/office/powerpoint/2010/main" val="1620476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a:extLst>
              <a:ext uri="{FF2B5EF4-FFF2-40B4-BE49-F238E27FC236}">
                <a16:creationId xmlns:a16="http://schemas.microsoft.com/office/drawing/2014/main" id="{0276EB6E-40FD-40E5-852F-AE35094C7957}"/>
              </a:ext>
            </a:extLst>
          </p:cNvPr>
          <p:cNvSpPr>
            <a:spLocks noChangeArrowheads="1"/>
          </p:cNvSpPr>
          <p:nvPr/>
        </p:nvSpPr>
        <p:spPr bwMode="auto">
          <a:xfrm>
            <a:off x="4354513" y="841375"/>
            <a:ext cx="3505200" cy="3114698"/>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zh-CN" altLang="en-US" sz="5600" b="1" kern="1200" dirty="0">
                <a:effectLst>
                  <a:outerShdw blurRad="38100" dist="38100" dir="2700000" algn="tl">
                    <a:srgbClr val="000000">
                      <a:alpha val="43137"/>
                    </a:srgbClr>
                  </a:outerShdw>
                </a:effectLst>
                <a:latin typeface="+mj-lt"/>
                <a:ea typeface="+mj-ea"/>
                <a:cs typeface="+mj-cs"/>
              </a:rPr>
              <a:t>洗礼</a:t>
            </a:r>
            <a:endParaRPr lang="en-US" altLang="zh-CN" sz="5600" b="1" kern="1200" dirty="0">
              <a:effectLst>
                <a:outerShdw blurRad="38100" dist="38100" dir="2700000" algn="tl">
                  <a:srgbClr val="000000">
                    <a:alpha val="43137"/>
                  </a:srgbClr>
                </a:outerShdw>
              </a:effectLst>
              <a:latin typeface="+mj-lt"/>
              <a:ea typeface="+mj-ea"/>
              <a:cs typeface="+mj-cs"/>
            </a:endParaRPr>
          </a:p>
          <a:p>
            <a:pPr algn="ctr">
              <a:lnSpc>
                <a:spcPct val="90000"/>
              </a:lnSpc>
              <a:spcBef>
                <a:spcPct val="0"/>
              </a:spcBef>
              <a:spcAft>
                <a:spcPts val="600"/>
              </a:spcAft>
              <a:defRPr/>
            </a:pPr>
            <a:r>
              <a:rPr lang="en-US" altLang="zh-CN" sz="5600" b="1" dirty="0">
                <a:effectLst>
                  <a:outerShdw blurRad="38100" dist="38100" dir="2700000" algn="tl">
                    <a:srgbClr val="000000">
                      <a:alpha val="43137"/>
                    </a:srgbClr>
                  </a:outerShdw>
                </a:effectLst>
                <a:latin typeface="+mj-lt"/>
                <a:ea typeface="+mj-ea"/>
                <a:cs typeface="+mj-cs"/>
              </a:rPr>
              <a:t>Baptism</a:t>
            </a:r>
            <a:r>
              <a:rPr lang="zh-CN" altLang="en-US" sz="5600" b="1" kern="1200" dirty="0">
                <a:effectLst>
                  <a:outerShdw blurRad="38100" dist="38100" dir="2700000" algn="tl">
                    <a:srgbClr val="000000">
                      <a:alpha val="43137"/>
                    </a:srgbClr>
                  </a:outerShdw>
                </a:effectLst>
                <a:latin typeface="+mj-lt"/>
                <a:ea typeface="+mj-ea"/>
                <a:cs typeface="+mj-cs"/>
              </a:rPr>
              <a:t> </a:t>
            </a:r>
            <a:endParaRPr lang="en-US" altLang="zh-CN" sz="5600" kern="1200" dirty="0">
              <a:effectLst>
                <a:outerShdw blurRad="38100" dist="38100" dir="2700000" algn="tl">
                  <a:srgbClr val="000000">
                    <a:alpha val="43137"/>
                  </a:srgbClr>
                </a:outerShdw>
              </a:effectLst>
              <a:latin typeface="+mj-lt"/>
              <a:ea typeface="+mj-ea"/>
              <a:cs typeface="+mj-cs"/>
            </a:endParaRPr>
          </a:p>
        </p:txBody>
      </p:sp>
      <p:pic>
        <p:nvPicPr>
          <p:cNvPr id="2052" name="Picture 2" descr="http://www.stmaryourladyofransom.com/images/BabyBaptism.gif">
            <a:extLst>
              <a:ext uri="{FF2B5EF4-FFF2-40B4-BE49-F238E27FC236}">
                <a16:creationId xmlns:a16="http://schemas.microsoft.com/office/drawing/2014/main" id="{8E9A5EBA-C16F-4287-89BF-F293193503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414"/>
          <a:stretch/>
        </p:blipFill>
        <p:spPr bwMode="auto">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http://1.bp.blogspot.com/_eT1RLSPGl-k/SwEeuptTAtI/AAAAAAAAAFg/Py78et1xG94/s1600/IMG_6484.JPG">
            <a:extLst>
              <a:ext uri="{FF2B5EF4-FFF2-40B4-BE49-F238E27FC236}">
                <a16:creationId xmlns:a16="http://schemas.microsoft.com/office/drawing/2014/main" id="{3273AC6B-6584-84BD-6F0A-B995A3E3F4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68" r="32071"/>
          <a:stretch/>
        </p:blipFill>
        <p:spPr bwMode="auto">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531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4ACD5D26-EDEA-3D11-8E9C-98861A31DBE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3BD8CBA-BB9E-53C5-0EDF-F6B57B1412E4}"/>
              </a:ext>
            </a:extLst>
          </p:cNvPr>
          <p:cNvSpPr txBox="1"/>
          <p:nvPr/>
        </p:nvSpPr>
        <p:spPr>
          <a:xfrm>
            <a:off x="116777" y="10928"/>
            <a:ext cx="11950662" cy="545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创</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22:1</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这些事以后，神要试验亚伯拉罕，就呼叫他说：「亚伯拉罕！」他说：「我在这里。」</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2</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神说：「你带着你的儿子，就是你独生的儿子，你所爱的以撒，往摩利亚地去，在我所要指示你的山上，把他献为燔祭。」</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3</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亚伯拉罕清早起来，备上驴，带着两个仆人和他儿子以撒，也劈好了燔祭的柴，就起身往神所指示他的地方去了。</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4</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到了第三日，亚伯拉罕举目远远地看见那地方。</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5</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亚伯拉罕对他的仆人说：「你们和驴在此等候，我与童子往那里去拜一拜，就回到你们这里来。」</a:t>
            </a:r>
          </a:p>
          <a:p>
            <a:pPr>
              <a:lnSpc>
                <a:spcPct val="150000"/>
              </a:lnSpc>
            </a:pPr>
            <a:endParaRPr lang="zh-CN" altLang="en-US" sz="28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DAE4497C-FC96-1117-7BA1-1A3841696F4F}"/>
              </a:ext>
            </a:extLst>
          </p:cNvPr>
          <p:cNvSpPr txBox="1"/>
          <p:nvPr/>
        </p:nvSpPr>
        <p:spPr>
          <a:xfrm>
            <a:off x="0" y="5144249"/>
            <a:ext cx="12199783" cy="1569660"/>
          </a:xfrm>
          <a:prstGeom prst="rect">
            <a:avLst/>
          </a:prstGeom>
          <a:noFill/>
        </p:spPr>
        <p:txBody>
          <a:bodyPr wrap="square">
            <a:spAutoFit/>
          </a:bodyPr>
          <a:lstStyle/>
          <a:p>
            <a:pPr>
              <a:spcAft>
                <a:spcPts val="150"/>
              </a:spcAft>
            </a:pPr>
            <a:r>
              <a:rPr lang="en-SG" sz="1600" kern="100" dirty="0">
                <a:ea typeface="DengXian" panose="02010600030101010101" pitchFamily="2" charset="-122"/>
                <a:cs typeface="Arial" panose="020B0604020202020204" pitchFamily="34" charset="0"/>
              </a:rPr>
              <a:t>Gen22:</a:t>
            </a:r>
            <a:r>
              <a:rPr lang="en-SG" sz="1600" kern="100" dirty="0">
                <a:effectLst/>
                <a:ea typeface="DengXian" panose="02010600030101010101" pitchFamily="2" charset="-122"/>
                <a:cs typeface="Arial" panose="020B0604020202020204" pitchFamily="34" charset="0"/>
              </a:rPr>
              <a:t>1After these things God tested Abraham and said to him, "Abraham!" And he said, "Here I am.” 2He said, "Take your son, your only son Isaac, whom you love, and go to the land of Moriah, and offer him there as a burnt offering on one of the mountains of which I shall tell you.” 3So Abraham rose early in the morning, saddled his donkey, and took two of his young men with him, and his son Isaac. And he cut the wood for the burnt offering and arose and went to the place of which God had told him. 4On the third day Abraham lifted up his eyes and saw the place from afar.5Then Abraham said to his young men, "Stay here with the donkey; I and the boy will go over there and worship and come again to you."</a:t>
            </a:r>
          </a:p>
        </p:txBody>
      </p:sp>
      <p:sp>
        <p:nvSpPr>
          <p:cNvPr id="3" name="Hexagon 2">
            <a:extLst>
              <a:ext uri="{FF2B5EF4-FFF2-40B4-BE49-F238E27FC236}">
                <a16:creationId xmlns:a16="http://schemas.microsoft.com/office/drawing/2014/main" id="{D2DF6ADE-B2F7-D192-C1D1-5CD2CC5BE73D}"/>
              </a:ext>
            </a:extLst>
          </p:cNvPr>
          <p:cNvSpPr/>
          <p:nvPr/>
        </p:nvSpPr>
        <p:spPr>
          <a:xfrm>
            <a:off x="11452720"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1/3</a:t>
            </a:r>
            <a:endParaRPr lang="en-US" sz="1400" dirty="0"/>
          </a:p>
        </p:txBody>
      </p:sp>
    </p:spTree>
    <p:extLst>
      <p:ext uri="{BB962C8B-B14F-4D97-AF65-F5344CB8AC3E}">
        <p14:creationId xmlns:p14="http://schemas.microsoft.com/office/powerpoint/2010/main" val="474172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0982D86-8031-5C16-1086-44F2ADEE4F19}"/>
              </a:ext>
            </a:extLst>
          </p:cNvPr>
          <p:cNvSpPr txBox="1"/>
          <p:nvPr/>
        </p:nvSpPr>
        <p:spPr>
          <a:xfrm>
            <a:off x="108154" y="0"/>
            <a:ext cx="11975691" cy="6986528"/>
          </a:xfrm>
          <a:prstGeom prst="rect">
            <a:avLst/>
          </a:prstGeom>
          <a:noFill/>
        </p:spPr>
        <p:txBody>
          <a:bodyPr wrap="square">
            <a:spAutoFit/>
          </a:bodyPr>
          <a:lstStyle/>
          <a:p>
            <a:pPr>
              <a:buNone/>
            </a:pPr>
            <a:r>
              <a:rPr lang="en-US" sz="2800" dirty="0"/>
              <a:t>1.⁠</a:t>
            </a:r>
            <a:r>
              <a:rPr lang="en-US" sz="2800" dirty="0">
                <a:latin typeface="Helvetica" pitchFamily="2" charset="0"/>
              </a:rPr>
              <a:t>Do you believe in the one true and living God, eternally existent in three persons: the Father, the Son, and the Holy Spirit? </a:t>
            </a:r>
          </a:p>
          <a:p>
            <a:pPr>
              <a:buNone/>
            </a:pPr>
            <a:endParaRPr lang="en-US" sz="2800" dirty="0">
              <a:latin typeface="Helvetica" pitchFamily="2" charset="0"/>
            </a:endParaRPr>
          </a:p>
          <a:p>
            <a:pPr>
              <a:buNone/>
            </a:pPr>
            <a:r>
              <a:rPr lang="en-US" sz="2800" dirty="0">
                <a:solidFill>
                  <a:srgbClr val="FFF1AF"/>
                </a:solidFill>
                <a:latin typeface="Helvetica" pitchFamily="2" charset="0"/>
              </a:rPr>
              <a:t>2.⁠ ⁠Do you believe that Jesus Christ is the son of God, fully God and fully man. He lived a sinless life, was crucified, died, and rose again on the third day for the salvation of all who believe in him? </a:t>
            </a:r>
          </a:p>
          <a:p>
            <a:pPr>
              <a:buNone/>
            </a:pPr>
            <a:endParaRPr lang="en-US" sz="2800" dirty="0">
              <a:latin typeface="Helvetica" pitchFamily="2" charset="0"/>
            </a:endParaRPr>
          </a:p>
          <a:p>
            <a:pPr>
              <a:buNone/>
            </a:pPr>
            <a:r>
              <a:rPr lang="en-US" sz="2800" dirty="0">
                <a:latin typeface="Helvetica" pitchFamily="2" charset="0"/>
              </a:rPr>
              <a:t>3.⁠ ⁠Do you believe that you are a sinner and in need of his salvation? </a:t>
            </a:r>
          </a:p>
          <a:p>
            <a:pPr>
              <a:buNone/>
            </a:pPr>
            <a:endParaRPr lang="en-US" sz="2800" dirty="0">
              <a:latin typeface="Helvetica" pitchFamily="2" charset="0"/>
            </a:endParaRPr>
          </a:p>
          <a:p>
            <a:pPr>
              <a:buNone/>
            </a:pPr>
            <a:r>
              <a:rPr lang="en-US" sz="2800" dirty="0">
                <a:solidFill>
                  <a:srgbClr val="FFF1AF"/>
                </a:solidFill>
                <a:latin typeface="Helvetica" pitchFamily="2" charset="0"/>
              </a:rPr>
              <a:t>4.⁠ ⁠Do you trust and obey in Jesus Christ as your only Lord and savior? </a:t>
            </a:r>
          </a:p>
          <a:p>
            <a:pPr>
              <a:buNone/>
            </a:pPr>
            <a:endParaRPr lang="en-US" sz="2800" dirty="0">
              <a:latin typeface="Helvetica" pitchFamily="2" charset="0"/>
            </a:endParaRPr>
          </a:p>
          <a:p>
            <a:pPr>
              <a:buNone/>
            </a:pPr>
            <a:r>
              <a:rPr lang="en-US" sz="2800" dirty="0">
                <a:latin typeface="Helvetica" pitchFamily="2" charset="0"/>
              </a:rPr>
              <a:t>5.⁠ ⁠Do you believe that the Bible is the inspired, infallible, and authoritative word of God, the final standard for faith and practice? </a:t>
            </a:r>
          </a:p>
          <a:p>
            <a:pPr>
              <a:buNone/>
            </a:pPr>
            <a:endParaRPr lang="en-US" sz="2800" dirty="0">
              <a:latin typeface="Helvetica" pitchFamily="2" charset="0"/>
            </a:endParaRPr>
          </a:p>
          <a:p>
            <a:r>
              <a:rPr lang="en-US" sz="2800" dirty="0">
                <a:solidFill>
                  <a:srgbClr val="FFF1AF"/>
                </a:solidFill>
                <a:latin typeface="Helvetica" pitchFamily="2" charset="0"/>
              </a:rPr>
              <a:t>6.⁠ ⁠Do you promise, with God's help, to daily seek to know the bible and to practice the truths you have learned in his word?</a:t>
            </a:r>
          </a:p>
        </p:txBody>
      </p:sp>
    </p:spTree>
    <p:extLst>
      <p:ext uri="{BB962C8B-B14F-4D97-AF65-F5344CB8AC3E}">
        <p14:creationId xmlns:p14="http://schemas.microsoft.com/office/powerpoint/2010/main" val="2055406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26" name="Title 1"/>
          <p:cNvSpPr txBox="1">
            <a:spLocks noGrp="1"/>
          </p:cNvSpPr>
          <p:nvPr>
            <p:ph type="title"/>
          </p:nvPr>
        </p:nvSpPr>
        <p:spPr>
          <a:xfrm>
            <a:off x="1919288" y="476250"/>
            <a:ext cx="8229602" cy="1143000"/>
          </a:xfrm>
          <a:prstGeom prst="rect">
            <a:avLst/>
          </a:prstGeom>
        </p:spPr>
        <p:txBody>
          <a:bodyPr/>
          <a:lstStyle>
            <a:lvl1pPr>
              <a:defRPr sz="5400" b="1">
                <a:solidFill>
                  <a:srgbClr val="00B0F0"/>
                </a:solidFill>
                <a:effectLst>
                  <a:outerShdw blurRad="38100" dist="38100" dir="2700000" rotWithShape="0">
                    <a:srgbClr val="000000">
                      <a:alpha val="43137"/>
                    </a:srgbClr>
                  </a:outerShdw>
                </a:effectLst>
              </a:defRPr>
            </a:lvl1pPr>
          </a:lstStyle>
          <a:p>
            <a:r>
              <a:rPr dirty="0"/>
              <a:t>圣餐</a:t>
            </a:r>
          </a:p>
        </p:txBody>
      </p:sp>
    </p:spTree>
    <p:extLst>
      <p:ext uri="{BB962C8B-B14F-4D97-AF65-F5344CB8AC3E}">
        <p14:creationId xmlns:p14="http://schemas.microsoft.com/office/powerpoint/2010/main" val="4019070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nk square with a black outline&#10;&#10;Description automatically generated with medium confidence">
            <a:extLst>
              <a:ext uri="{FF2B5EF4-FFF2-40B4-BE49-F238E27FC236}">
                <a16:creationId xmlns:a16="http://schemas.microsoft.com/office/drawing/2014/main" id="{0111066B-1C46-C707-E80C-40B9516FF39F}"/>
              </a:ext>
            </a:extLst>
          </p:cNvPr>
          <p:cNvPicPr>
            <a:picLocks noChangeAspect="1"/>
          </p:cNvPicPr>
          <p:nvPr/>
        </p:nvPicPr>
        <p:blipFill>
          <a:blip r:embed="rId2"/>
          <a:stretch>
            <a:fillRect/>
          </a:stretch>
        </p:blipFill>
        <p:spPr>
          <a:xfrm>
            <a:off x="0" y="-13648"/>
            <a:ext cx="12192000" cy="6858000"/>
          </a:xfrm>
          <a:prstGeom prst="rect">
            <a:avLst/>
          </a:prstGeom>
        </p:spPr>
      </p:pic>
      <p:sp>
        <p:nvSpPr>
          <p:cNvPr id="9" name="Rectangle 8">
            <a:extLst>
              <a:ext uri="{FF2B5EF4-FFF2-40B4-BE49-F238E27FC236}">
                <a16:creationId xmlns:a16="http://schemas.microsoft.com/office/drawing/2014/main" id="{87342D54-7020-DEA1-424E-74C33F4802CB}"/>
              </a:ext>
            </a:extLst>
          </p:cNvPr>
          <p:cNvSpPr/>
          <p:nvPr/>
        </p:nvSpPr>
        <p:spPr>
          <a:xfrm>
            <a:off x="166492" y="234147"/>
            <a:ext cx="11859016" cy="435119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tab pos="1803355" algn="l"/>
              </a:tabLst>
              <a:defRPr/>
            </a:pPr>
            <a:r>
              <a:rPr kumimoji="0" lang="zh-CN" altLang="en-SG"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约</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壹</a:t>
            </a:r>
            <a:r>
              <a:rPr kumimoji="0" lang="en-SG"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 4:10  </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不是我们爱神，</a:t>
            </a:r>
            <a:r>
              <a:rPr kumimoji="0" lang="zh-CN" altLang="en-US" sz="48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SimSun" panose="02010600030101010101" pitchFamily="2" charset="-122"/>
              </a:rPr>
              <a:t>乃是神爱我们</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，差他的儿子为我们的罪</a:t>
            </a:r>
            <a:r>
              <a:rPr kumimoji="0" lang="zh-CN" altLang="en-US" sz="4800" b="1" i="0" u="none" strike="noStrike" kern="1200" cap="none" spc="0" normalizeH="0" baseline="0" noProof="0" dirty="0">
                <a:ln>
                  <a:noFill/>
                </a:ln>
                <a:solidFill>
                  <a:srgbClr val="FF0000"/>
                </a:solidFill>
                <a:effectLst/>
                <a:highlight>
                  <a:srgbClr val="FFFF00"/>
                </a:highlight>
                <a:uLnTx/>
                <a:uFillTx/>
                <a:latin typeface="SimHei" panose="02010609060101010101" pitchFamily="49" charset="-122"/>
                <a:ea typeface="SimHei" panose="02010609060101010101" pitchFamily="49" charset="-122"/>
                <a:cs typeface="SimSun" panose="02010600030101010101" pitchFamily="2" charset="-122"/>
              </a:rPr>
              <a:t>作了挽回祭</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a:t>
            </a:r>
            <a:r>
              <a:rPr kumimoji="0" lang="zh-CN" altLang="en-US" sz="48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SimSun" panose="02010600030101010101" pitchFamily="2" charset="-122"/>
              </a:rPr>
              <a:t>这就是爱了</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a:t>
            </a:r>
            <a:r>
              <a:rPr kumimoji="0" lang="en-SG" altLang="zh-CN"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11  </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亲爱的弟兄啊，神既是这样爱我们，</a:t>
            </a:r>
            <a:r>
              <a:rPr kumimoji="0" lang="zh-CN" altLang="en-US" sz="48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SimSun" panose="02010600030101010101" pitchFamily="2" charset="-122"/>
              </a:rPr>
              <a:t>我们也当彼此相爱</a:t>
            </a:r>
            <a:r>
              <a:rPr kumimoji="0" lang="zh-CN" altLang="en-US" sz="4800" b="1" i="0" u="none" strike="noStrike" kern="1200" cap="none" spc="0" normalizeH="0" baseline="0" noProof="0" dirty="0">
                <a:ln>
                  <a:noFill/>
                </a:ln>
                <a:solidFill>
                  <a:srgbClr val="92D050"/>
                </a:solidFill>
                <a:effectLst/>
                <a:uLnTx/>
                <a:uFillTx/>
                <a:latin typeface="SimHei" panose="02010609060101010101" pitchFamily="49" charset="-122"/>
                <a:ea typeface="SimHei" panose="02010609060101010101" pitchFamily="49" charset="-122"/>
                <a:cs typeface="SimSun" panose="02010600030101010101" pitchFamily="2" charset="-122"/>
              </a:rPr>
              <a:t>。</a:t>
            </a:r>
          </a:p>
        </p:txBody>
      </p:sp>
      <p:sp>
        <p:nvSpPr>
          <p:cNvPr id="10" name="Rectangle 9">
            <a:extLst>
              <a:ext uri="{FF2B5EF4-FFF2-40B4-BE49-F238E27FC236}">
                <a16:creationId xmlns:a16="http://schemas.microsoft.com/office/drawing/2014/main" id="{C28C6630-39EF-52C8-307F-FA8880663348}"/>
              </a:ext>
            </a:extLst>
          </p:cNvPr>
          <p:cNvSpPr/>
          <p:nvPr/>
        </p:nvSpPr>
        <p:spPr>
          <a:xfrm>
            <a:off x="374754" y="5289887"/>
            <a:ext cx="11126368" cy="10770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a:ea typeface="+mn-ea"/>
                <a:cs typeface="+mn-cs"/>
              </a:rPr>
              <a:t>1Jn 4:10  In this is love, not that we have loved God but that he loved us and sent his Son to be the </a:t>
            </a:r>
            <a:r>
              <a:rPr kumimoji="0" lang="en-US" sz="2133" b="1" i="0" u="none" strike="noStrike" kern="1200" cap="none" spc="0" normalizeH="0" baseline="0" noProof="0" dirty="0">
                <a:ln>
                  <a:noFill/>
                </a:ln>
                <a:solidFill>
                  <a:srgbClr val="FF0000"/>
                </a:solidFill>
                <a:effectLst/>
                <a:highlight>
                  <a:srgbClr val="FFFFFF"/>
                </a:highlight>
                <a:uLnTx/>
                <a:uFillTx/>
                <a:latin typeface="Calibri" panose="020F0502020204030204"/>
                <a:ea typeface="+mn-ea"/>
                <a:cs typeface="+mn-cs"/>
              </a:rPr>
              <a:t>propitiation for our sins.</a:t>
            </a:r>
            <a:r>
              <a:rPr kumimoji="0" lang="en-US" sz="2133" b="0" i="0" u="none" strike="noStrike" kern="1200" cap="none" spc="0" normalizeH="0" baseline="0" noProof="0" dirty="0">
                <a:ln>
                  <a:noFill/>
                </a:ln>
                <a:solidFill>
                  <a:prstClr val="white"/>
                </a:solidFill>
                <a:effectLst/>
                <a:uLnTx/>
                <a:uFillTx/>
                <a:latin typeface="Calibri" panose="020F0502020204030204"/>
                <a:ea typeface="+mn-ea"/>
                <a:cs typeface="+mn-cs"/>
              </a:rPr>
              <a:t>11  Beloved, if God so loved us, we also ought to love one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EE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63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5F817BB9-1969-67A8-596B-B893345189B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A9BD691-F2E8-DD99-7AC6-BC1FD817D44D}"/>
              </a:ext>
            </a:extLst>
          </p:cNvPr>
          <p:cNvSpPr txBox="1"/>
          <p:nvPr/>
        </p:nvSpPr>
        <p:spPr>
          <a:xfrm>
            <a:off x="1" y="-111871"/>
            <a:ext cx="12199782" cy="64689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6</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亚伯拉罕把燔祭的柴放在他儿子以撒身上，自己手里拿着火与刀；于是二人同行。</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7</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以撒对他父亲亚伯拉罕说：「父亲哪！」亚伯拉罕说：「我儿，我在这里。」以撒说：「请看，火与柴都有了，但燔祭的羊羔在哪里呢？」</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8</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亚伯拉罕说：「我儿，神必自己预备作燔祭的羊羔。」于是二人同行。</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9</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他们到了神所指示的地方，亚伯拉罕在那里筑坛，把柴摆好，捆绑他的儿子以撒，放在坛的柴上。</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10</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亚伯拉罕就伸手拿刀，要杀他的儿子。</a:t>
            </a:r>
          </a:p>
          <a:p>
            <a:pPr>
              <a:lnSpc>
                <a:spcPct val="150000"/>
              </a:lnSpc>
            </a:pP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 </a:t>
            </a:r>
          </a:p>
          <a:p>
            <a:pPr>
              <a:lnSpc>
                <a:spcPct val="115000"/>
              </a:lnSpc>
              <a:spcAft>
                <a:spcPts val="800"/>
              </a:spcAft>
            </a:pPr>
            <a:endParaRPr lang="zh-CN" altLang="en-US" sz="32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B9A3F9E-BC8E-D5B1-48C8-DBECA46872C5}"/>
              </a:ext>
            </a:extLst>
          </p:cNvPr>
          <p:cNvSpPr txBox="1"/>
          <p:nvPr/>
        </p:nvSpPr>
        <p:spPr>
          <a:xfrm>
            <a:off x="120669" y="5144249"/>
            <a:ext cx="12199783" cy="1569660"/>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6And Abraham took the wood of the burnt offering and laid it on Isaac his son. And he took in his hand the fire and the knife. So they went both of them together.7And Isaac said to his father Abraham, "My father!" And he said, "Here I am, my son." He said, "Behold, the fire and the wood, but where is the lamb for a burnt offering?"8Abraham said, "God will provide for himself the lamb for a burnt offering, my son." So they went both of them together.9When they came to the place of which God had told him, Abraham built the altar there and laid the wood in order and bound Isaac his son and laid him on the altar, on top of the wood.10Then Abraham reached out his hand and took the knife to slaughter his son.</a:t>
            </a:r>
          </a:p>
        </p:txBody>
      </p:sp>
      <p:sp>
        <p:nvSpPr>
          <p:cNvPr id="3" name="Hexagon 2">
            <a:extLst>
              <a:ext uri="{FF2B5EF4-FFF2-40B4-BE49-F238E27FC236}">
                <a16:creationId xmlns:a16="http://schemas.microsoft.com/office/drawing/2014/main" id="{FC1D2B51-85A1-6F43-911F-93A8DDF10111}"/>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2/3</a:t>
            </a:r>
            <a:endParaRPr lang="en-US" sz="1400" dirty="0"/>
          </a:p>
        </p:txBody>
      </p:sp>
    </p:spTree>
    <p:extLst>
      <p:ext uri="{BB962C8B-B14F-4D97-AF65-F5344CB8AC3E}">
        <p14:creationId xmlns:p14="http://schemas.microsoft.com/office/powerpoint/2010/main" val="129960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C88A5021-71E5-EB79-C2B2-B0C210DBA66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971206B-C1BB-FD48-F51C-9A3CB62C5960}"/>
              </a:ext>
            </a:extLst>
          </p:cNvPr>
          <p:cNvSpPr txBox="1"/>
          <p:nvPr/>
        </p:nvSpPr>
        <p:spPr>
          <a:xfrm>
            <a:off x="1" y="0"/>
            <a:ext cx="12199782" cy="5781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11</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耶和华的使者从天上呼叫他说：「亚伯拉罕！亚伯拉罕！」他说：「我在这里。」</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12</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天使说：「你不可在这童子身上下手。一点不可害他！现在我知道你是敬畏神的了；因为你没有将你的儿子，就是你独生的儿子，留下不给我。」</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13</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亚伯拉罕举目观看，不料，有一只公羊，两角扣在稠密的小树中，亚伯拉罕就取了那只公羊来，献为燔祭，代替他的儿子。</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14</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亚伯拉罕给那地方起名叫「耶和华以勒」，直到今日人还说：「在耶和华的山上必有预备。」</a:t>
            </a:r>
          </a:p>
          <a:p>
            <a:pPr>
              <a:lnSpc>
                <a:spcPct val="150000"/>
              </a:lnSpc>
            </a:pPr>
            <a:endParaRPr lang="zh-CN" altLang="en-US" sz="28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C46B6B40-8889-6EBA-78AA-7971F2D28EC9}"/>
              </a:ext>
            </a:extLst>
          </p:cNvPr>
          <p:cNvSpPr/>
          <p:nvPr/>
        </p:nvSpPr>
        <p:spPr>
          <a:xfrm>
            <a:off x="11327633" y="6559976"/>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3/3</a:t>
            </a:r>
            <a:endParaRPr lang="en-US" sz="1400" dirty="0"/>
          </a:p>
        </p:txBody>
      </p:sp>
      <p:sp>
        <p:nvSpPr>
          <p:cNvPr id="2" name="TextBox 1">
            <a:extLst>
              <a:ext uri="{FF2B5EF4-FFF2-40B4-BE49-F238E27FC236}">
                <a16:creationId xmlns:a16="http://schemas.microsoft.com/office/drawing/2014/main" id="{3D8CE7ED-CF48-C489-BD39-F2820D4E5785}"/>
              </a:ext>
            </a:extLst>
          </p:cNvPr>
          <p:cNvSpPr txBox="1"/>
          <p:nvPr/>
        </p:nvSpPr>
        <p:spPr>
          <a:xfrm>
            <a:off x="0" y="5262870"/>
            <a:ext cx="12199783" cy="1815882"/>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11But the angel of the Lord called to him from heaven and said, "Abraham, Abraham!" And he said, "Here I am."12He said, "Do not lay your hand on the boy or do anything to him, for now I know that you fear God, seeing you have not withheld your son, your only son, from me."13And Abraham lifted up his eyes and looked, and behold, behind him was a ram, caught in a thicket by his horns. And Abraham went and took the ram and offered it up as a burnt offering instead of his son.14So Abraham called the name of that place, "The Lord will provide"; as it is said to this day, "On the mount of the Lord it shall be provided."</a:t>
            </a:r>
          </a:p>
          <a:p>
            <a:endParaRPr lang="en-SG" sz="1600" kern="100" dirty="0">
              <a:effectLs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534737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6CCBA61-03C9-878E-8528-79814953DBC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C14AE02-A545-4650-E525-BBE34A05132F}"/>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A329BF92-CE26-3182-B6B1-7A819F8E5E87}"/>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背景：亚伯拉罕与以撒</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0AF51C6-A8BF-37F3-23F3-77F248E2DE8F}"/>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474CC1CA-B60B-1D8D-1DE9-23436F5B5F47}"/>
              </a:ext>
            </a:extLst>
          </p:cNvPr>
          <p:cNvSpPr txBox="1">
            <a:spLocks noGrp="1"/>
          </p:cNvSpPr>
          <p:nvPr>
            <p:ph type="subTitle" idx="1"/>
          </p:nvPr>
        </p:nvSpPr>
        <p:spPr>
          <a:xfrm>
            <a:off x="606947" y="4604383"/>
            <a:ext cx="11127854" cy="1282748"/>
          </a:xfrm>
          <a:prstGeom prst="rect">
            <a:avLst/>
          </a:prstGeom>
        </p:spPr>
        <p:txBody>
          <a:bodyPr spcFirstLastPara="1" wrap="square" lIns="121900" tIns="121900" rIns="121900" bIns="121900" anchor="ctr" anchorCtr="0">
            <a:noAutofit/>
          </a:bodyPr>
          <a:lstStyle/>
          <a:p>
            <a:r>
              <a:rPr lang="en-US" b="1" dirty="0"/>
              <a:t>Background: Abraham and Isaac</a:t>
            </a:r>
          </a:p>
        </p:txBody>
      </p:sp>
    </p:spTree>
    <p:extLst>
      <p:ext uri="{BB962C8B-B14F-4D97-AF65-F5344CB8AC3E}">
        <p14:creationId xmlns:p14="http://schemas.microsoft.com/office/powerpoint/2010/main" val="1436947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D39C905A-3F65-CDE2-4389-0F34D5C491EB}"/>
            </a:ext>
          </a:extLst>
        </p:cNvPr>
        <p:cNvGrpSpPr/>
        <p:nvPr/>
      </p:nvGrpSpPr>
      <p:grpSpPr>
        <a:xfrm>
          <a:off x="0" y="0"/>
          <a:ext cx="0" cy="0"/>
          <a:chOff x="0" y="0"/>
          <a:chExt cx="0" cy="0"/>
        </a:xfrm>
      </p:grpSpPr>
      <p:sp>
        <p:nvSpPr>
          <p:cNvPr id="3" name="Hexagon 2">
            <a:extLst>
              <a:ext uri="{FF2B5EF4-FFF2-40B4-BE49-F238E27FC236}">
                <a16:creationId xmlns:a16="http://schemas.microsoft.com/office/drawing/2014/main" id="{5FE59196-56B1-46A5-E9FB-30E7D23F0572}"/>
              </a:ext>
            </a:extLst>
          </p:cNvPr>
          <p:cNvSpPr/>
          <p:nvPr/>
        </p:nvSpPr>
        <p:spPr>
          <a:xfrm>
            <a:off x="11327633" y="6559976"/>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3/3</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descr="A painting of a person with a beard&#10;&#10;AI-generated content may be incorrect.">
            <a:extLst>
              <a:ext uri="{FF2B5EF4-FFF2-40B4-BE49-F238E27FC236}">
                <a16:creationId xmlns:a16="http://schemas.microsoft.com/office/drawing/2014/main" id="{2DE9A72A-60BE-98CC-DE04-EB50A6E0AF7F}"/>
              </a:ext>
            </a:extLst>
          </p:cNvPr>
          <p:cNvPicPr>
            <a:picLocks noChangeAspect="1"/>
          </p:cNvPicPr>
          <p:nvPr/>
        </p:nvPicPr>
        <p:blipFill>
          <a:blip r:embed="rId3"/>
          <a:stretch>
            <a:fillRect/>
          </a:stretch>
        </p:blipFill>
        <p:spPr>
          <a:xfrm>
            <a:off x="1773904" y="2409723"/>
            <a:ext cx="1608672" cy="1444522"/>
          </a:xfrm>
          <a:prstGeom prst="ellipse">
            <a:avLst/>
          </a:prstGeom>
        </p:spPr>
      </p:pic>
      <p:pic>
        <p:nvPicPr>
          <p:cNvPr id="7" name="Picture 6">
            <a:extLst>
              <a:ext uri="{FF2B5EF4-FFF2-40B4-BE49-F238E27FC236}">
                <a16:creationId xmlns:a16="http://schemas.microsoft.com/office/drawing/2014/main" id="{25228867-0913-500E-4F9C-DE7BC8E483E0}"/>
              </a:ext>
            </a:extLst>
          </p:cNvPr>
          <p:cNvPicPr>
            <a:picLocks noChangeAspect="1"/>
          </p:cNvPicPr>
          <p:nvPr/>
        </p:nvPicPr>
        <p:blipFill>
          <a:blip r:embed="rId4"/>
          <a:stretch>
            <a:fillRect/>
          </a:stretch>
        </p:blipFill>
        <p:spPr>
          <a:xfrm>
            <a:off x="5786423" y="2409723"/>
            <a:ext cx="1422400" cy="1422400"/>
          </a:xfrm>
          <a:prstGeom prst="ellipse">
            <a:avLst/>
          </a:prstGeom>
        </p:spPr>
      </p:pic>
      <p:sp>
        <p:nvSpPr>
          <p:cNvPr id="8" name="Oval 7">
            <a:extLst>
              <a:ext uri="{FF2B5EF4-FFF2-40B4-BE49-F238E27FC236}">
                <a16:creationId xmlns:a16="http://schemas.microsoft.com/office/drawing/2014/main" id="{6ADDA9A6-AFAD-72E1-03B1-E2C8E593E3BF}"/>
              </a:ext>
            </a:extLst>
          </p:cNvPr>
          <p:cNvSpPr/>
          <p:nvPr/>
        </p:nvSpPr>
        <p:spPr>
          <a:xfrm>
            <a:off x="9612670" y="2431845"/>
            <a:ext cx="1422400" cy="1422400"/>
          </a:xfrm>
          <a:prstGeom prst="ellipse">
            <a:avLst/>
          </a:prstGeom>
          <a:solidFill>
            <a:srgbClr val="FFF0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SimHei" panose="02010609060101010101" pitchFamily="49" charset="-122"/>
                <a:ea typeface="SimHei" panose="02010609060101010101" pitchFamily="49" charset="-122"/>
              </a:rPr>
              <a:t>2025</a:t>
            </a:r>
            <a:r>
              <a:rPr lang="zh-CN" altLang="en-US" sz="2800" b="1" dirty="0">
                <a:solidFill>
                  <a:schemeClr val="bg1"/>
                </a:solidFill>
                <a:latin typeface="SimHei" panose="02010609060101010101" pitchFamily="49" charset="-122"/>
                <a:ea typeface="SimHei" panose="02010609060101010101" pitchFamily="49" charset="-122"/>
              </a:rPr>
              <a:t>年</a:t>
            </a:r>
            <a:endParaRPr lang="en-US" sz="2800" b="1" dirty="0">
              <a:solidFill>
                <a:schemeClr val="bg1"/>
              </a:solidFill>
              <a:latin typeface="SimHei" panose="02010609060101010101" pitchFamily="49" charset="-122"/>
              <a:ea typeface="SimHei" panose="02010609060101010101" pitchFamily="49" charset="-122"/>
            </a:endParaRPr>
          </a:p>
        </p:txBody>
      </p:sp>
      <p:cxnSp>
        <p:nvCxnSpPr>
          <p:cNvPr id="10" name="Straight Arrow Connector 9">
            <a:extLst>
              <a:ext uri="{FF2B5EF4-FFF2-40B4-BE49-F238E27FC236}">
                <a16:creationId xmlns:a16="http://schemas.microsoft.com/office/drawing/2014/main" id="{25E30A34-339D-374F-3841-152CE8CE8092}"/>
              </a:ext>
            </a:extLst>
          </p:cNvPr>
          <p:cNvCxnSpPr>
            <a:cxnSpLocks/>
          </p:cNvCxnSpPr>
          <p:nvPr/>
        </p:nvCxnSpPr>
        <p:spPr>
          <a:xfrm flipV="1">
            <a:off x="304800" y="4513006"/>
            <a:ext cx="11658377" cy="68826"/>
          </a:xfrm>
          <a:prstGeom prst="straightConnector1">
            <a:avLst/>
          </a:prstGeom>
          <a:ln w="889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DC9E26-77BF-2784-D5D0-B41AD9846AA0}"/>
              </a:ext>
            </a:extLst>
          </p:cNvPr>
          <p:cNvCxnSpPr>
            <a:cxnSpLocks/>
          </p:cNvCxnSpPr>
          <p:nvPr/>
        </p:nvCxnSpPr>
        <p:spPr>
          <a:xfrm>
            <a:off x="6646606" y="4159045"/>
            <a:ext cx="3677264" cy="0"/>
          </a:xfrm>
          <a:prstGeom prst="straightConnector1">
            <a:avLst/>
          </a:prstGeom>
          <a:ln w="63500">
            <a:solidFill>
              <a:srgbClr val="B4FF6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00D5D4F-E134-B0C6-CDDF-A0A42FEF7135}"/>
              </a:ext>
            </a:extLst>
          </p:cNvPr>
          <p:cNvCxnSpPr>
            <a:cxnSpLocks/>
          </p:cNvCxnSpPr>
          <p:nvPr/>
        </p:nvCxnSpPr>
        <p:spPr>
          <a:xfrm>
            <a:off x="2649793" y="4183625"/>
            <a:ext cx="3677264" cy="0"/>
          </a:xfrm>
          <a:prstGeom prst="straightConnector1">
            <a:avLst/>
          </a:prstGeom>
          <a:ln w="63500">
            <a:solidFill>
              <a:srgbClr val="B4FF6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A81943-0674-7403-9244-1707BD340FA2}"/>
              </a:ext>
            </a:extLst>
          </p:cNvPr>
          <p:cNvSpPr txBox="1"/>
          <p:nvPr/>
        </p:nvSpPr>
        <p:spPr>
          <a:xfrm>
            <a:off x="3754423" y="3444270"/>
            <a:ext cx="1828800" cy="523220"/>
          </a:xfrm>
          <a:prstGeom prst="rect">
            <a:avLst/>
          </a:prstGeom>
          <a:noFill/>
        </p:spPr>
        <p:txBody>
          <a:bodyPr wrap="square" rtlCol="0">
            <a:spAutoFit/>
          </a:bodyPr>
          <a:lstStyle/>
          <a:p>
            <a:r>
              <a:rPr lang="en-US" sz="2800" b="1" dirty="0"/>
              <a:t>约</a:t>
            </a:r>
            <a:r>
              <a:rPr lang="en-US" altLang="zh-CN" sz="2800" b="1" dirty="0"/>
              <a:t>2000</a:t>
            </a:r>
            <a:r>
              <a:rPr lang="zh-CN" altLang="en-US" sz="2800" b="1" dirty="0"/>
              <a:t>年</a:t>
            </a:r>
            <a:endParaRPr lang="en-US" sz="2800" b="1" dirty="0"/>
          </a:p>
        </p:txBody>
      </p:sp>
      <p:sp>
        <p:nvSpPr>
          <p:cNvPr id="17" name="TextBox 16">
            <a:extLst>
              <a:ext uri="{FF2B5EF4-FFF2-40B4-BE49-F238E27FC236}">
                <a16:creationId xmlns:a16="http://schemas.microsoft.com/office/drawing/2014/main" id="{58D9492C-202E-83FD-B7F7-E50420CB5FC0}"/>
              </a:ext>
            </a:extLst>
          </p:cNvPr>
          <p:cNvSpPr txBox="1"/>
          <p:nvPr/>
        </p:nvSpPr>
        <p:spPr>
          <a:xfrm>
            <a:off x="7496346" y="3429000"/>
            <a:ext cx="1828800" cy="523220"/>
          </a:xfrm>
          <a:prstGeom prst="rect">
            <a:avLst/>
          </a:prstGeom>
          <a:noFill/>
        </p:spPr>
        <p:txBody>
          <a:bodyPr wrap="square" rtlCol="0">
            <a:spAutoFit/>
          </a:bodyPr>
          <a:lstStyle/>
          <a:p>
            <a:r>
              <a:rPr lang="en-US" sz="2800" b="1" dirty="0"/>
              <a:t>约</a:t>
            </a:r>
            <a:r>
              <a:rPr lang="en-US" altLang="zh-CN" sz="2800" b="1" dirty="0"/>
              <a:t>2000</a:t>
            </a:r>
            <a:r>
              <a:rPr lang="zh-CN" altLang="en-US" sz="2800" b="1" dirty="0"/>
              <a:t>年</a:t>
            </a:r>
            <a:endParaRPr lang="en-US" sz="2800" b="1" dirty="0"/>
          </a:p>
        </p:txBody>
      </p:sp>
    </p:spTree>
    <p:extLst>
      <p:ext uri="{BB962C8B-B14F-4D97-AF65-F5344CB8AC3E}">
        <p14:creationId xmlns:p14="http://schemas.microsoft.com/office/powerpoint/2010/main" val="2387510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8EED4E-82F5-7D18-32E9-07A2DD6DCF09}"/>
            </a:ext>
          </a:extLst>
        </p:cNvPr>
        <p:cNvGrpSpPr/>
        <p:nvPr/>
      </p:nvGrpSpPr>
      <p:grpSpPr>
        <a:xfrm>
          <a:off x="0" y="0"/>
          <a:ext cx="0" cy="0"/>
          <a:chOff x="0" y="0"/>
          <a:chExt cx="0" cy="0"/>
        </a:xfrm>
      </p:grpSpPr>
      <p:sp>
        <p:nvSpPr>
          <p:cNvPr id="13" name="Freeform: Shape 12">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up of a person with a beard&#10;&#10;AI-generated content may be incorrect.">
            <a:extLst>
              <a:ext uri="{FF2B5EF4-FFF2-40B4-BE49-F238E27FC236}">
                <a16:creationId xmlns:a16="http://schemas.microsoft.com/office/drawing/2014/main" id="{58FC6398-E740-EBB4-BE30-4244679D849D}"/>
              </a:ext>
            </a:extLst>
          </p:cNvPr>
          <p:cNvPicPr>
            <a:picLocks noChangeAspect="1"/>
          </p:cNvPicPr>
          <p:nvPr/>
        </p:nvPicPr>
        <p:blipFill>
          <a:blip r:embed="rId3"/>
          <a:stretch>
            <a:fillRect/>
          </a:stretch>
        </p:blipFill>
        <p:spPr>
          <a:xfrm>
            <a:off x="1457132" y="407623"/>
            <a:ext cx="1620865" cy="2435726"/>
          </a:xfrm>
          <a:prstGeom prst="rect">
            <a:avLst/>
          </a:prstGeom>
        </p:spPr>
      </p:pic>
      <p:sp>
        <p:nvSpPr>
          <p:cNvPr id="15" name="Freeform: Shape 14">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erson in a suit holding a cigar&#10;&#10;AI-generated content may be incorrect.">
            <a:extLst>
              <a:ext uri="{FF2B5EF4-FFF2-40B4-BE49-F238E27FC236}">
                <a16:creationId xmlns:a16="http://schemas.microsoft.com/office/drawing/2014/main" id="{0B19B21A-EF39-497D-B7DA-80E0A8992006}"/>
              </a:ext>
            </a:extLst>
          </p:cNvPr>
          <p:cNvPicPr>
            <a:picLocks noChangeAspect="1"/>
          </p:cNvPicPr>
          <p:nvPr/>
        </p:nvPicPr>
        <p:blipFill>
          <a:blip r:embed="rId4"/>
          <a:stretch>
            <a:fillRect/>
          </a:stretch>
        </p:blipFill>
        <p:spPr>
          <a:xfrm>
            <a:off x="907217" y="3826725"/>
            <a:ext cx="2399572" cy="2399572"/>
          </a:xfrm>
          <a:prstGeom prst="rect">
            <a:avLst/>
          </a:prstGeom>
        </p:spPr>
      </p:pic>
      <p:sp>
        <p:nvSpPr>
          <p:cNvPr id="19" name="Freeform: Shape 18">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erson with a mustache and a mustache holding his hands together&#10;&#10;AI-generated content may be incorrect.">
            <a:extLst>
              <a:ext uri="{FF2B5EF4-FFF2-40B4-BE49-F238E27FC236}">
                <a16:creationId xmlns:a16="http://schemas.microsoft.com/office/drawing/2014/main" id="{78338F36-F0CF-FC47-FB37-05B609CDC643}"/>
              </a:ext>
            </a:extLst>
          </p:cNvPr>
          <p:cNvPicPr>
            <a:picLocks noChangeAspect="1"/>
          </p:cNvPicPr>
          <p:nvPr/>
        </p:nvPicPr>
        <p:blipFill>
          <a:blip r:embed="rId5"/>
          <a:stretch>
            <a:fillRect/>
          </a:stretch>
        </p:blipFill>
        <p:spPr>
          <a:xfrm>
            <a:off x="4523352" y="2240371"/>
            <a:ext cx="3145295" cy="2377259"/>
          </a:xfrm>
          <a:prstGeom prst="rect">
            <a:avLst/>
          </a:prstGeom>
        </p:spPr>
      </p:pic>
      <p:pic>
        <p:nvPicPr>
          <p:cNvPr id="6" name="Picture 5" descr="A person in a suit and bow tie&#10;&#10;AI-generated content may be incorrect.">
            <a:extLst>
              <a:ext uri="{FF2B5EF4-FFF2-40B4-BE49-F238E27FC236}">
                <a16:creationId xmlns:a16="http://schemas.microsoft.com/office/drawing/2014/main" id="{1293339B-E15C-1709-61A6-23D7065ABF2D}"/>
              </a:ext>
            </a:extLst>
          </p:cNvPr>
          <p:cNvPicPr>
            <a:picLocks noChangeAspect="1"/>
          </p:cNvPicPr>
          <p:nvPr/>
        </p:nvPicPr>
        <p:blipFill>
          <a:blip r:embed="rId6"/>
          <a:stretch>
            <a:fillRect/>
          </a:stretch>
        </p:blipFill>
        <p:spPr>
          <a:xfrm>
            <a:off x="9277036" y="404377"/>
            <a:ext cx="1615918" cy="2420851"/>
          </a:xfrm>
          <a:prstGeom prst="rect">
            <a:avLst/>
          </a:prstGeom>
        </p:spPr>
      </p:pic>
      <p:pic>
        <p:nvPicPr>
          <p:cNvPr id="7" name="Picture 6" descr="A person with short hair wearing a blue shirt&#10;&#10;AI-generated content may be incorrect.">
            <a:extLst>
              <a:ext uri="{FF2B5EF4-FFF2-40B4-BE49-F238E27FC236}">
                <a16:creationId xmlns:a16="http://schemas.microsoft.com/office/drawing/2014/main" id="{3CEB431B-9A30-70AC-93E9-EE123AFD2407}"/>
              </a:ext>
            </a:extLst>
          </p:cNvPr>
          <p:cNvPicPr>
            <a:picLocks noChangeAspect="1"/>
          </p:cNvPicPr>
          <p:nvPr/>
        </p:nvPicPr>
        <p:blipFill>
          <a:blip r:embed="rId7"/>
          <a:stretch>
            <a:fillRect/>
          </a:stretch>
        </p:blipFill>
        <p:spPr>
          <a:xfrm>
            <a:off x="9114003" y="3810893"/>
            <a:ext cx="1941984" cy="2415404"/>
          </a:xfrm>
          <a:prstGeom prst="rect">
            <a:avLst/>
          </a:prstGeom>
        </p:spPr>
      </p:pic>
      <p:sp>
        <p:nvSpPr>
          <p:cNvPr id="10" name="TextBox 9">
            <a:extLst>
              <a:ext uri="{FF2B5EF4-FFF2-40B4-BE49-F238E27FC236}">
                <a16:creationId xmlns:a16="http://schemas.microsoft.com/office/drawing/2014/main" id="{FCCD8C99-20C4-52E8-DDED-68388FF5F9DE}"/>
              </a:ext>
            </a:extLst>
          </p:cNvPr>
          <p:cNvSpPr txBox="1"/>
          <p:nvPr/>
        </p:nvSpPr>
        <p:spPr>
          <a:xfrm>
            <a:off x="4523352" y="4564149"/>
            <a:ext cx="3588261" cy="369332"/>
          </a:xfrm>
          <a:prstGeom prst="rect">
            <a:avLst/>
          </a:prstGeom>
          <a:noFill/>
        </p:spPr>
        <p:txBody>
          <a:bodyPr wrap="square">
            <a:spAutoFit/>
          </a:bodyPr>
          <a:lstStyle/>
          <a:p>
            <a:r>
              <a:rPr lang="en-US" b="1" dirty="0">
                <a:solidFill>
                  <a:schemeClr val="bg1"/>
                </a:solidFill>
                <a:latin typeface="SimHei" panose="02010609060101010101" pitchFamily="49" charset="-122"/>
                <a:ea typeface="SimHei" panose="02010609060101010101" pitchFamily="49" charset="-122"/>
              </a:rPr>
              <a:t>Albert Einstein (1879–1955) </a:t>
            </a:r>
          </a:p>
        </p:txBody>
      </p:sp>
      <p:sp>
        <p:nvSpPr>
          <p:cNvPr id="11" name="TextBox 10">
            <a:extLst>
              <a:ext uri="{FF2B5EF4-FFF2-40B4-BE49-F238E27FC236}">
                <a16:creationId xmlns:a16="http://schemas.microsoft.com/office/drawing/2014/main" id="{37400046-351A-5D0E-91A6-6BA0A71DE6D4}"/>
              </a:ext>
            </a:extLst>
          </p:cNvPr>
          <p:cNvSpPr txBox="1"/>
          <p:nvPr/>
        </p:nvSpPr>
        <p:spPr>
          <a:xfrm>
            <a:off x="6317482" y="2182901"/>
            <a:ext cx="1890781" cy="584775"/>
          </a:xfrm>
          <a:prstGeom prst="rect">
            <a:avLst/>
          </a:prstGeom>
          <a:noFill/>
        </p:spPr>
        <p:txBody>
          <a:bodyPr wrap="square">
            <a:spAutoFit/>
          </a:bodyPr>
          <a:lstStyle/>
          <a:p>
            <a:r>
              <a:rPr lang="zh-CN" altLang="en-US" sz="3200" b="1" i="0" dirty="0">
                <a:solidFill>
                  <a:schemeClr val="bg1"/>
                </a:solidFill>
                <a:effectLst/>
                <a:latin typeface="SimHei" panose="02010609060101010101" pitchFamily="49" charset="-122"/>
                <a:ea typeface="SimHei" panose="02010609060101010101" pitchFamily="49" charset="-122"/>
              </a:rPr>
              <a:t>爱因斯坦</a:t>
            </a:r>
            <a:endParaRPr lang="en-US" sz="2400" b="1" dirty="0">
              <a:solidFill>
                <a:schemeClr val="bg1"/>
              </a:solidFill>
              <a:latin typeface="SimHei" panose="02010609060101010101" pitchFamily="49" charset="-122"/>
              <a:ea typeface="SimHei" panose="02010609060101010101" pitchFamily="49" charset="-122"/>
            </a:endParaRPr>
          </a:p>
        </p:txBody>
      </p:sp>
      <p:sp>
        <p:nvSpPr>
          <p:cNvPr id="14" name="TextBox 13">
            <a:extLst>
              <a:ext uri="{FF2B5EF4-FFF2-40B4-BE49-F238E27FC236}">
                <a16:creationId xmlns:a16="http://schemas.microsoft.com/office/drawing/2014/main" id="{1AEDB8FC-311D-DBC1-0556-852CAEA137A4}"/>
              </a:ext>
            </a:extLst>
          </p:cNvPr>
          <p:cNvSpPr txBox="1"/>
          <p:nvPr/>
        </p:nvSpPr>
        <p:spPr>
          <a:xfrm>
            <a:off x="8455171" y="6363365"/>
            <a:ext cx="3588261" cy="369332"/>
          </a:xfrm>
          <a:prstGeom prst="rect">
            <a:avLst/>
          </a:prstGeom>
          <a:noFill/>
        </p:spPr>
        <p:txBody>
          <a:bodyPr wrap="square">
            <a:spAutoFit/>
          </a:bodyPr>
          <a:lstStyle/>
          <a:p>
            <a:r>
              <a:rPr lang="en-US" b="1" dirty="0">
                <a:solidFill>
                  <a:schemeClr val="bg1"/>
                </a:solidFill>
                <a:latin typeface="SimHei" panose="02010609060101010101" pitchFamily="49" charset="-122"/>
                <a:ea typeface="SimHei" panose="02010609060101010101" pitchFamily="49" charset="-122"/>
              </a:rPr>
              <a:t>Mark Zuckerberg</a:t>
            </a:r>
            <a:r>
              <a:rPr lang="zh-CN" altLang="en-US" b="1" dirty="0">
                <a:solidFill>
                  <a:schemeClr val="bg1"/>
                </a:solidFill>
                <a:latin typeface="SimHei" panose="02010609060101010101" pitchFamily="49" charset="-122"/>
                <a:ea typeface="SimHei" panose="02010609060101010101" pitchFamily="49" charset="-122"/>
              </a:rPr>
              <a:t>（</a:t>
            </a:r>
            <a:r>
              <a:rPr lang="en-US" altLang="zh-CN" b="1" dirty="0">
                <a:solidFill>
                  <a:schemeClr val="bg1"/>
                </a:solidFill>
                <a:latin typeface="SimHei" panose="02010609060101010101" pitchFamily="49" charset="-122"/>
                <a:ea typeface="SimHei" panose="02010609060101010101" pitchFamily="49" charset="-122"/>
              </a:rPr>
              <a:t>Facebook</a:t>
            </a:r>
            <a:r>
              <a:rPr lang="zh-CN" altLang="en-US" b="1" dirty="0">
                <a:solidFill>
                  <a:schemeClr val="bg1"/>
                </a:solidFill>
                <a:latin typeface="SimHei" panose="02010609060101010101" pitchFamily="49" charset="-122"/>
                <a:ea typeface="SimHei" panose="02010609060101010101" pitchFamily="49" charset="-122"/>
              </a:rPr>
              <a:t>） </a:t>
            </a:r>
            <a:endParaRPr lang="en-US" b="1" dirty="0">
              <a:solidFill>
                <a:schemeClr val="bg1"/>
              </a:solidFill>
              <a:latin typeface="SimHei" panose="02010609060101010101" pitchFamily="49" charset="-122"/>
              <a:ea typeface="SimHei" panose="02010609060101010101" pitchFamily="49" charset="-122"/>
            </a:endParaRPr>
          </a:p>
        </p:txBody>
      </p:sp>
      <p:sp>
        <p:nvSpPr>
          <p:cNvPr id="16" name="TextBox 15">
            <a:extLst>
              <a:ext uri="{FF2B5EF4-FFF2-40B4-BE49-F238E27FC236}">
                <a16:creationId xmlns:a16="http://schemas.microsoft.com/office/drawing/2014/main" id="{E23BE1AE-8B1E-C9A8-3189-87264B132042}"/>
              </a:ext>
            </a:extLst>
          </p:cNvPr>
          <p:cNvSpPr txBox="1"/>
          <p:nvPr/>
        </p:nvSpPr>
        <p:spPr>
          <a:xfrm>
            <a:off x="6582539" y="5663798"/>
            <a:ext cx="3360970" cy="1446550"/>
          </a:xfrm>
          <a:prstGeom prst="rect">
            <a:avLst/>
          </a:prstGeom>
          <a:noFill/>
        </p:spPr>
        <p:txBody>
          <a:bodyPr wrap="square">
            <a:spAutoFit/>
          </a:bodyPr>
          <a:lstStyle/>
          <a:p>
            <a:r>
              <a:rPr lang="zh-CN" altLang="en-US" sz="3200" b="1" i="0" dirty="0">
                <a:solidFill>
                  <a:schemeClr val="bg1"/>
                </a:solidFill>
                <a:effectLst/>
                <a:latin typeface="SimHei" panose="02010609060101010101" pitchFamily="49" charset="-122"/>
                <a:ea typeface="SimHei" panose="02010609060101010101" pitchFamily="49" charset="-122"/>
              </a:rPr>
              <a:t>马克</a:t>
            </a:r>
            <a:r>
              <a:rPr lang="en-US" altLang="zh-CN" sz="3200" b="1" i="0" dirty="0">
                <a:solidFill>
                  <a:schemeClr val="bg1"/>
                </a:solidFill>
                <a:effectLst/>
                <a:latin typeface="SimHei" panose="02010609060101010101" pitchFamily="49" charset="-122"/>
                <a:ea typeface="SimHei" panose="02010609060101010101" pitchFamily="49" charset="-122"/>
              </a:rPr>
              <a:t>·</a:t>
            </a:r>
            <a:r>
              <a:rPr lang="zh-CN" altLang="en-US" sz="3200" b="1" i="0" dirty="0">
                <a:solidFill>
                  <a:schemeClr val="bg1"/>
                </a:solidFill>
                <a:effectLst/>
                <a:latin typeface="SimHei" panose="02010609060101010101" pitchFamily="49" charset="-122"/>
                <a:ea typeface="SimHei" panose="02010609060101010101" pitchFamily="49" charset="-122"/>
              </a:rPr>
              <a:t>扎克伯格（脸书）</a:t>
            </a:r>
          </a:p>
          <a:p>
            <a:endParaRPr lang="en-US" sz="2400" b="1" dirty="0">
              <a:solidFill>
                <a:schemeClr val="bg1"/>
              </a:solidFill>
              <a:latin typeface="SimHei" panose="02010609060101010101" pitchFamily="49" charset="-122"/>
              <a:ea typeface="SimHei" panose="02010609060101010101" pitchFamily="49" charset="-122"/>
            </a:endParaRPr>
          </a:p>
        </p:txBody>
      </p:sp>
      <p:sp>
        <p:nvSpPr>
          <p:cNvPr id="18" name="TextBox 17">
            <a:extLst>
              <a:ext uri="{FF2B5EF4-FFF2-40B4-BE49-F238E27FC236}">
                <a16:creationId xmlns:a16="http://schemas.microsoft.com/office/drawing/2014/main" id="{916001EC-B4AC-4110-5643-93AA69063FC1}"/>
              </a:ext>
            </a:extLst>
          </p:cNvPr>
          <p:cNvSpPr txBox="1"/>
          <p:nvPr/>
        </p:nvSpPr>
        <p:spPr>
          <a:xfrm>
            <a:off x="742171" y="6314530"/>
            <a:ext cx="3588261" cy="369332"/>
          </a:xfrm>
          <a:prstGeom prst="rect">
            <a:avLst/>
          </a:prstGeom>
          <a:noFill/>
        </p:spPr>
        <p:txBody>
          <a:bodyPr wrap="square">
            <a:spAutoFit/>
          </a:bodyPr>
          <a:lstStyle/>
          <a:p>
            <a:r>
              <a:rPr lang="en-US" b="1" dirty="0">
                <a:solidFill>
                  <a:schemeClr val="bg1"/>
                </a:solidFill>
                <a:latin typeface="SimHei" panose="02010609060101010101" pitchFamily="49" charset="-122"/>
                <a:ea typeface="SimHei" panose="02010609060101010101" pitchFamily="49" charset="-122"/>
              </a:rPr>
              <a:t>Sigmund Freud (1856–1939)</a:t>
            </a:r>
          </a:p>
        </p:txBody>
      </p:sp>
      <p:sp>
        <p:nvSpPr>
          <p:cNvPr id="20" name="TextBox 19">
            <a:extLst>
              <a:ext uri="{FF2B5EF4-FFF2-40B4-BE49-F238E27FC236}">
                <a16:creationId xmlns:a16="http://schemas.microsoft.com/office/drawing/2014/main" id="{6832602D-DAD2-AFD8-6DCA-937B4B04D670}"/>
              </a:ext>
            </a:extLst>
          </p:cNvPr>
          <p:cNvSpPr txBox="1"/>
          <p:nvPr/>
        </p:nvSpPr>
        <p:spPr>
          <a:xfrm>
            <a:off x="0" y="4714040"/>
            <a:ext cx="1890781" cy="584775"/>
          </a:xfrm>
          <a:prstGeom prst="rect">
            <a:avLst/>
          </a:prstGeom>
          <a:noFill/>
        </p:spPr>
        <p:txBody>
          <a:bodyPr wrap="square">
            <a:spAutoFit/>
          </a:bodyPr>
          <a:lstStyle/>
          <a:p>
            <a:r>
              <a:rPr lang="zh-CN" altLang="en-US" sz="3200" b="1" i="0" dirty="0">
                <a:solidFill>
                  <a:schemeClr val="bg1"/>
                </a:solidFill>
                <a:effectLst/>
                <a:latin typeface="SimHei" panose="02010609060101010101" pitchFamily="49" charset="-122"/>
                <a:ea typeface="SimHei" panose="02010609060101010101" pitchFamily="49" charset="-122"/>
              </a:rPr>
              <a:t>弗洛伊德</a:t>
            </a:r>
            <a:endParaRPr lang="en-US" sz="2400" b="1" dirty="0">
              <a:solidFill>
                <a:schemeClr val="bg1"/>
              </a:solidFill>
              <a:latin typeface="SimHei" panose="02010609060101010101" pitchFamily="49" charset="-122"/>
              <a:ea typeface="SimHei" panose="02010609060101010101" pitchFamily="49" charset="-122"/>
            </a:endParaRPr>
          </a:p>
        </p:txBody>
      </p:sp>
      <p:sp>
        <p:nvSpPr>
          <p:cNvPr id="22" name="TextBox 21">
            <a:extLst>
              <a:ext uri="{FF2B5EF4-FFF2-40B4-BE49-F238E27FC236}">
                <a16:creationId xmlns:a16="http://schemas.microsoft.com/office/drawing/2014/main" id="{4BA3D86E-FC08-3D03-80F0-D3E61FDB5A4E}"/>
              </a:ext>
            </a:extLst>
          </p:cNvPr>
          <p:cNvSpPr txBox="1"/>
          <p:nvPr/>
        </p:nvSpPr>
        <p:spPr>
          <a:xfrm>
            <a:off x="420857" y="2860836"/>
            <a:ext cx="3588261" cy="369332"/>
          </a:xfrm>
          <a:prstGeom prst="rect">
            <a:avLst/>
          </a:prstGeom>
          <a:noFill/>
        </p:spPr>
        <p:txBody>
          <a:bodyPr wrap="square">
            <a:spAutoFit/>
          </a:bodyPr>
          <a:lstStyle/>
          <a:p>
            <a:r>
              <a:rPr lang="en-US" b="1" dirty="0">
                <a:solidFill>
                  <a:schemeClr val="bg1"/>
                </a:solidFill>
                <a:latin typeface="SimHei" panose="02010609060101010101" pitchFamily="49" charset="-122"/>
                <a:ea typeface="SimHei" panose="02010609060101010101" pitchFamily="49" charset="-122"/>
              </a:rPr>
              <a:t>Karl Marx (1818–1883)</a:t>
            </a:r>
          </a:p>
        </p:txBody>
      </p:sp>
      <p:sp>
        <p:nvSpPr>
          <p:cNvPr id="23" name="TextBox 22">
            <a:extLst>
              <a:ext uri="{FF2B5EF4-FFF2-40B4-BE49-F238E27FC236}">
                <a16:creationId xmlns:a16="http://schemas.microsoft.com/office/drawing/2014/main" id="{98B45293-0DC7-38FF-BAD8-1F957616F2EE}"/>
              </a:ext>
            </a:extLst>
          </p:cNvPr>
          <p:cNvSpPr txBox="1"/>
          <p:nvPr/>
        </p:nvSpPr>
        <p:spPr>
          <a:xfrm>
            <a:off x="279303" y="1536877"/>
            <a:ext cx="1890781" cy="584775"/>
          </a:xfrm>
          <a:prstGeom prst="rect">
            <a:avLst/>
          </a:prstGeom>
          <a:noFill/>
        </p:spPr>
        <p:txBody>
          <a:bodyPr wrap="square">
            <a:spAutoFit/>
          </a:bodyPr>
          <a:lstStyle/>
          <a:p>
            <a:r>
              <a:rPr lang="zh-CN" altLang="en-US" sz="3200" b="1" i="0" dirty="0">
                <a:solidFill>
                  <a:schemeClr val="bg1"/>
                </a:solidFill>
                <a:effectLst/>
                <a:latin typeface="SimHei" panose="02010609060101010101" pitchFamily="49" charset="-122"/>
                <a:ea typeface="SimHei" panose="02010609060101010101" pitchFamily="49" charset="-122"/>
              </a:rPr>
              <a:t>马克思</a:t>
            </a:r>
            <a:endParaRPr lang="en-US" sz="2400" b="1" dirty="0">
              <a:solidFill>
                <a:schemeClr val="bg1"/>
              </a:solidFill>
              <a:latin typeface="SimHei" panose="02010609060101010101" pitchFamily="49" charset="-122"/>
              <a:ea typeface="SimHei" panose="02010609060101010101" pitchFamily="49" charset="-122"/>
            </a:endParaRPr>
          </a:p>
        </p:txBody>
      </p:sp>
      <p:sp>
        <p:nvSpPr>
          <p:cNvPr id="24" name="TextBox 23">
            <a:extLst>
              <a:ext uri="{FF2B5EF4-FFF2-40B4-BE49-F238E27FC236}">
                <a16:creationId xmlns:a16="http://schemas.microsoft.com/office/drawing/2014/main" id="{71C2E477-A542-F31B-285B-081BD9D2E3A4}"/>
              </a:ext>
            </a:extLst>
          </p:cNvPr>
          <p:cNvSpPr txBox="1"/>
          <p:nvPr/>
        </p:nvSpPr>
        <p:spPr>
          <a:xfrm>
            <a:off x="8406001" y="2825228"/>
            <a:ext cx="3588261" cy="369332"/>
          </a:xfrm>
          <a:prstGeom prst="rect">
            <a:avLst/>
          </a:prstGeom>
          <a:noFill/>
        </p:spPr>
        <p:txBody>
          <a:bodyPr wrap="square">
            <a:spAutoFit/>
          </a:bodyPr>
          <a:lstStyle/>
          <a:p>
            <a:r>
              <a:rPr lang="en-US" b="1" dirty="0">
                <a:solidFill>
                  <a:schemeClr val="bg1"/>
                </a:solidFill>
                <a:latin typeface="SimHei" panose="02010609060101010101" pitchFamily="49" charset="-122"/>
                <a:ea typeface="SimHei" panose="02010609060101010101" pitchFamily="49" charset="-122"/>
              </a:rPr>
              <a:t>Steven Spielberg</a:t>
            </a:r>
          </a:p>
        </p:txBody>
      </p:sp>
      <p:pic>
        <p:nvPicPr>
          <p:cNvPr id="25" name="Picture 24">
            <a:extLst>
              <a:ext uri="{FF2B5EF4-FFF2-40B4-BE49-F238E27FC236}">
                <a16:creationId xmlns:a16="http://schemas.microsoft.com/office/drawing/2014/main" id="{127DA33D-DFD9-F0F1-E159-72B3C1167CA7}"/>
              </a:ext>
            </a:extLst>
          </p:cNvPr>
          <p:cNvPicPr>
            <a:picLocks noChangeAspect="1"/>
          </p:cNvPicPr>
          <p:nvPr/>
        </p:nvPicPr>
        <p:blipFill>
          <a:blip r:embed="rId8"/>
          <a:stretch>
            <a:fillRect/>
          </a:stretch>
        </p:blipFill>
        <p:spPr>
          <a:xfrm>
            <a:off x="10669823" y="198011"/>
            <a:ext cx="1447800" cy="1079500"/>
          </a:xfrm>
          <a:prstGeom prst="rect">
            <a:avLst/>
          </a:prstGeom>
        </p:spPr>
      </p:pic>
      <p:sp>
        <p:nvSpPr>
          <p:cNvPr id="26" name="TextBox 25">
            <a:extLst>
              <a:ext uri="{FF2B5EF4-FFF2-40B4-BE49-F238E27FC236}">
                <a16:creationId xmlns:a16="http://schemas.microsoft.com/office/drawing/2014/main" id="{A9D885F1-4DF2-D40E-11DE-E05C5EB30502}"/>
              </a:ext>
            </a:extLst>
          </p:cNvPr>
          <p:cNvSpPr txBox="1"/>
          <p:nvPr/>
        </p:nvSpPr>
        <p:spPr>
          <a:xfrm>
            <a:off x="6998235" y="397668"/>
            <a:ext cx="2354985" cy="1077218"/>
          </a:xfrm>
          <a:prstGeom prst="rect">
            <a:avLst/>
          </a:prstGeom>
          <a:noFill/>
        </p:spPr>
        <p:txBody>
          <a:bodyPr wrap="square">
            <a:spAutoFit/>
          </a:bodyPr>
          <a:lstStyle/>
          <a:p>
            <a:r>
              <a:rPr lang="zh-CN" altLang="en-US" sz="3200" b="1" i="0" dirty="0">
                <a:solidFill>
                  <a:schemeClr val="bg1"/>
                </a:solidFill>
                <a:effectLst/>
                <a:latin typeface="SimHei" panose="02010609060101010101" pitchFamily="49" charset="-122"/>
                <a:ea typeface="SimHei" panose="02010609060101010101" pitchFamily="49" charset="-122"/>
              </a:rPr>
              <a:t>史蒂文</a:t>
            </a:r>
            <a:r>
              <a:rPr lang="en-US" altLang="zh-CN" sz="3200" b="1" i="0" dirty="0">
                <a:solidFill>
                  <a:schemeClr val="bg1"/>
                </a:solidFill>
                <a:effectLst/>
                <a:latin typeface="SimHei" panose="02010609060101010101" pitchFamily="49" charset="-122"/>
                <a:ea typeface="SimHei" panose="02010609060101010101" pitchFamily="49" charset="-122"/>
              </a:rPr>
              <a:t>·</a:t>
            </a:r>
          </a:p>
          <a:p>
            <a:r>
              <a:rPr lang="zh-CN" altLang="en-US" sz="3200" b="1" i="0" dirty="0">
                <a:solidFill>
                  <a:schemeClr val="bg1"/>
                </a:solidFill>
                <a:effectLst/>
                <a:latin typeface="SimHei" panose="02010609060101010101" pitchFamily="49" charset="-122"/>
                <a:ea typeface="SimHei" panose="02010609060101010101" pitchFamily="49" charset="-122"/>
              </a:rPr>
              <a:t>斯皮尔伯格</a:t>
            </a:r>
            <a:endParaRPr lang="en-US" sz="2400" b="1" dirty="0">
              <a:solidFill>
                <a:schemeClr val="bg1"/>
              </a:solidFill>
              <a:latin typeface="SimHei" panose="02010609060101010101" pitchFamily="49" charset="-122"/>
              <a:ea typeface="SimHei" panose="02010609060101010101" pitchFamily="49" charset="-122"/>
            </a:endParaRPr>
          </a:p>
        </p:txBody>
      </p:sp>
      <p:pic>
        <p:nvPicPr>
          <p:cNvPr id="28" name="Picture 27" descr="A blue circle with a white letter f in it&#10;&#10;AI-generated content may be incorrect.">
            <a:extLst>
              <a:ext uri="{FF2B5EF4-FFF2-40B4-BE49-F238E27FC236}">
                <a16:creationId xmlns:a16="http://schemas.microsoft.com/office/drawing/2014/main" id="{9F131F35-75AB-AF6E-68D3-ABFAD6D77D66}"/>
              </a:ext>
            </a:extLst>
          </p:cNvPr>
          <p:cNvPicPr>
            <a:picLocks noChangeAspect="1"/>
          </p:cNvPicPr>
          <p:nvPr/>
        </p:nvPicPr>
        <p:blipFill>
          <a:blip r:embed="rId9"/>
          <a:stretch>
            <a:fillRect/>
          </a:stretch>
        </p:blipFill>
        <p:spPr>
          <a:xfrm>
            <a:off x="10923675" y="3754362"/>
            <a:ext cx="1193948" cy="820839"/>
          </a:xfrm>
          <a:prstGeom prst="rect">
            <a:avLst/>
          </a:prstGeom>
        </p:spPr>
      </p:pic>
    </p:spTree>
    <p:extLst>
      <p:ext uri="{BB962C8B-B14F-4D97-AF65-F5344CB8AC3E}">
        <p14:creationId xmlns:p14="http://schemas.microsoft.com/office/powerpoint/2010/main" val="378061512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2491-22C1-B097-B8CE-2FED2BE913F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5D8FD464-06AB-B90B-41D4-E8AA1DB3AA1A}"/>
              </a:ext>
            </a:extLst>
          </p:cNvPr>
          <p:cNvSpPr txBox="1"/>
          <p:nvPr/>
        </p:nvSpPr>
        <p:spPr>
          <a:xfrm>
            <a:off x="166517" y="1387973"/>
            <a:ext cx="11796660" cy="3565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b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b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加</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 3:7  </a:t>
            </a:r>
          </a:p>
          <a:p>
            <a:pPr>
              <a:lnSpc>
                <a:spcPct val="150000"/>
              </a:lnSpc>
            </a:pP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所以，你们要知道：那</a:t>
            </a:r>
            <a:r>
              <a:rPr lang="zh-CN" altLang="en-US" sz="3200" b="1" dirty="0">
                <a:solidFill>
                  <a:srgbClr val="FFFF00"/>
                </a:solidFill>
                <a:latin typeface="SimHei" panose="02010609060101010101" pitchFamily="49" charset="-122"/>
                <a:ea typeface="SimHei" panose="02010609060101010101" pitchFamily="49" charset="-122"/>
                <a:cs typeface="Arial" panose="020B0604020202020204" pitchFamily="34" charset="0"/>
                <a:sym typeface="Arial"/>
              </a:rPr>
              <a:t>以信为本的人，就是亚伯拉罕的子孙</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a:t>
            </a:r>
          </a:p>
          <a:p>
            <a:pPr>
              <a:lnSpc>
                <a:spcPct val="150000"/>
              </a:lnSpc>
            </a:pPr>
            <a:b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br>
            <a:endParaRPr lang="zh-CN" altLang="en-US" sz="28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91870A54-0C70-F48E-FAF3-E8126C97BE52}"/>
              </a:ext>
            </a:extLst>
          </p:cNvPr>
          <p:cNvSpPr txBox="1"/>
          <p:nvPr/>
        </p:nvSpPr>
        <p:spPr>
          <a:xfrm>
            <a:off x="166517" y="4538128"/>
            <a:ext cx="12199783" cy="1200329"/>
          </a:xfrm>
          <a:prstGeom prst="rect">
            <a:avLst/>
          </a:prstGeom>
          <a:noFill/>
        </p:spPr>
        <p:txBody>
          <a:bodyPr wrap="square">
            <a:spAutoFit/>
          </a:bodyPr>
          <a:lstStyle/>
          <a:p>
            <a:r>
              <a:rPr lang="en-SG" sz="2400" kern="100" dirty="0">
                <a:effectLst/>
                <a:ea typeface="DengXian" panose="02010600030101010101" pitchFamily="2" charset="-122"/>
                <a:cs typeface="Arial" panose="020B0604020202020204" pitchFamily="34" charset="0"/>
              </a:rPr>
              <a:t>Gal 3:7  Know then that it is </a:t>
            </a:r>
            <a:r>
              <a:rPr lang="en-SG" sz="2400" b="1" kern="100" dirty="0">
                <a:solidFill>
                  <a:srgbClr val="FFFF00"/>
                </a:solidFill>
                <a:effectLst/>
                <a:ea typeface="DengXian" panose="02010600030101010101" pitchFamily="2" charset="-122"/>
                <a:cs typeface="Arial" panose="020B0604020202020204" pitchFamily="34" charset="0"/>
              </a:rPr>
              <a:t>those of faith who are the sons of Abraham</a:t>
            </a:r>
            <a:r>
              <a:rPr lang="en-SG" sz="2400" kern="100" dirty="0">
                <a:effectLst/>
                <a:ea typeface="DengXian" panose="02010600030101010101" pitchFamily="2" charset="-122"/>
                <a:cs typeface="Arial" panose="020B0604020202020204" pitchFamily="34" charset="0"/>
              </a:rPr>
              <a:t>.</a:t>
            </a:r>
          </a:p>
          <a:p>
            <a:br>
              <a:rPr lang="en-SG" sz="2400" kern="100" dirty="0">
                <a:effectLst/>
                <a:ea typeface="DengXian" panose="02010600030101010101" pitchFamily="2" charset="-122"/>
                <a:cs typeface="Arial" panose="020B0604020202020204" pitchFamily="34" charset="0"/>
              </a:rPr>
            </a:br>
            <a:endParaRPr lang="en-SG" sz="2400" kern="100" dirty="0">
              <a:effectLs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5044640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5881</TotalTime>
  <Words>2657</Words>
  <Application>Microsoft Macintosh PowerPoint</Application>
  <PresentationFormat>Widescreen</PresentationFormat>
  <Paragraphs>84</Paragraphs>
  <Slides>32</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DengXian</vt:lpstr>
      <vt:lpstr>SimHei</vt:lpstr>
      <vt:lpstr>Aptos</vt:lpstr>
      <vt:lpstr>Arial</vt:lpstr>
      <vt:lpstr>Calibri</vt:lpstr>
      <vt:lpstr>Calibri Light</vt:lpstr>
      <vt:lpstr>Century Gothic</vt:lpstr>
      <vt:lpstr>Helvetica</vt:lpstr>
      <vt:lpstr>Times New Roman</vt:lpstr>
      <vt:lpstr>Mesh</vt:lpstr>
      <vt:lpstr>Office Theme</vt:lpstr>
      <vt:lpstr>PowerPoint Presentation</vt:lpstr>
      <vt:lpstr>PowerPoint Presentation</vt:lpstr>
      <vt:lpstr>PowerPoint Presentation</vt:lpstr>
      <vt:lpstr>PowerPoint Presentation</vt:lpstr>
      <vt:lpstr>PowerPoint Presentation</vt:lpstr>
      <vt:lpstr>背景：亚伯拉罕与以撒</vt:lpstr>
      <vt:lpstr>PowerPoint Presentation</vt:lpstr>
      <vt:lpstr>PowerPoint Presentation</vt:lpstr>
      <vt:lpstr>PowerPoint Presentation</vt:lpstr>
      <vt:lpstr>PowerPoint Presentation</vt:lpstr>
      <vt:lpstr>献独生儿子为燔祭  </vt:lpstr>
      <vt:lpstr>PowerPoint Presentation</vt:lpstr>
      <vt:lpstr>PowerPoint Presentation</vt:lpstr>
      <vt:lpstr>三日的行程</vt:lpstr>
      <vt:lpstr>PowerPoint Presentation</vt:lpstr>
      <vt:lpstr>PowerPoint Presentation</vt:lpstr>
      <vt:lpstr>父亲捆绑爱子   </vt:lpstr>
      <vt:lpstr>PowerPoint Presentation</vt:lpstr>
      <vt:lpstr>预表耶稣基督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圣餐</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304</cp:revision>
  <dcterms:created xsi:type="dcterms:W3CDTF">2023-10-12T02:24:22Z</dcterms:created>
  <dcterms:modified xsi:type="dcterms:W3CDTF">2025-04-18T04:58:53Z</dcterms:modified>
</cp:coreProperties>
</file>