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6"/>
  </p:notesMasterIdLst>
  <p:sldIdLst>
    <p:sldId id="256" r:id="rId2"/>
    <p:sldId id="257" r:id="rId3"/>
    <p:sldId id="300" r:id="rId4"/>
    <p:sldId id="301" r:id="rId5"/>
    <p:sldId id="303" r:id="rId6"/>
    <p:sldId id="265" r:id="rId7"/>
    <p:sldId id="280" r:id="rId8"/>
    <p:sldId id="304" r:id="rId9"/>
    <p:sldId id="281" r:id="rId10"/>
    <p:sldId id="3372" r:id="rId11"/>
    <p:sldId id="305" r:id="rId12"/>
    <p:sldId id="308" r:id="rId13"/>
    <p:sldId id="258" r:id="rId14"/>
    <p:sldId id="306" r:id="rId15"/>
    <p:sldId id="307" r:id="rId16"/>
    <p:sldId id="309" r:id="rId17"/>
    <p:sldId id="313" r:id="rId18"/>
    <p:sldId id="3373" r:id="rId19"/>
    <p:sldId id="315" r:id="rId20"/>
    <p:sldId id="314" r:id="rId21"/>
    <p:sldId id="3374" r:id="rId22"/>
    <p:sldId id="3375" r:id="rId23"/>
    <p:sldId id="316" r:id="rId24"/>
    <p:sldId id="317" r:id="rId25"/>
    <p:sldId id="318" r:id="rId26"/>
    <p:sldId id="282" r:id="rId27"/>
    <p:sldId id="319" r:id="rId28"/>
    <p:sldId id="3376" r:id="rId29"/>
    <p:sldId id="322" r:id="rId30"/>
    <p:sldId id="320" r:id="rId31"/>
    <p:sldId id="284" r:id="rId32"/>
    <p:sldId id="321" r:id="rId33"/>
    <p:sldId id="323" r:id="rId34"/>
    <p:sldId id="33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C5FF"/>
    <a:srgbClr val="00C0FF"/>
    <a:srgbClr val="FFEDDD"/>
    <a:srgbClr val="F48221"/>
    <a:srgbClr val="FFC000"/>
    <a:srgbClr val="58595B"/>
    <a:srgbClr val="C55A1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22"/>
    <p:restoredTop sz="94575"/>
  </p:normalViewPr>
  <p:slideViewPr>
    <p:cSldViewPr snapToGrid="0" snapToObjects="1">
      <p:cViewPr varScale="1">
        <p:scale>
          <a:sx n="112" d="100"/>
          <a:sy n="112" d="100"/>
        </p:scale>
        <p:origin x="28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24A2F-645B-A845-ABDA-E46625DF7D48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449EE-CE98-234C-8D3D-C8A40BD95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4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6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459F-8497-E37B-2E65-4F2D32BAE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890FC-9EE1-8778-F554-927EA831A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0690F-1563-53BE-8C23-26B39112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E1966-90C0-8B35-3C8E-73BD8429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936BF-3EB1-9725-4D9C-B3E0ED06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1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16930-F210-3B2E-1F84-427B933C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85D83-3397-B75A-D93A-B377447B9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20D61-3059-8C8A-3324-50E1092A4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882DF-8383-0DBE-C770-D29CB0B1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3C1C1-6A1B-0E48-840D-FF23D0E27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A901FC-2941-6E64-ECAA-F540D5AFD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99BC6-4E3F-D7F8-92EB-BB5B7CADE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F297F-BB32-4EE1-EEF6-824E9F4C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1332B-B12D-D17B-D8C6-1C913729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50B47-5B9A-D6E4-A361-835A09E63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8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6859B-416B-4052-4112-8779FEE6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003E3-238C-7B7B-5BBB-E9D1F3D9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A0132-5DA6-69A8-46A2-288E2C49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45261-7D3C-1A94-D4B0-8D9FA8BD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2A7AC-C851-5E50-891D-64F17FF25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3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9945-EE02-A294-262F-46E1D4715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EA0F1-B634-E152-6371-066DD79BB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3FF3C-DAD4-A7BE-A26F-F6F86EC4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C0A4-0640-7EC9-E2E7-47D39C2E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8F45C-AEF1-182D-D16C-7FFB492A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9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26078-A894-30D9-C78F-E957EB3D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C5E86-8248-307C-EA58-C124BD608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2837D-F864-9648-BD60-2D4F282BB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61B35-7B52-7392-EB52-ECA0BA31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042A3-F4FA-B883-DC24-16D79C0A7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9C53A-B40A-706E-28DE-95738D21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C7DAB-9406-6A4E-016E-E7CE29D5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D2822-6B93-1D28-854A-C5EBC65D0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D8715-068C-4E04-D884-DA07C28A8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2A350-0629-845A-7B51-EEC96AE46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3C545-B5FA-33BC-FEDA-F30BC89FF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1921B-4EF9-E3FE-B401-607540AA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E8FD08-7670-943D-20CA-0226DCCB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4093A-D237-3F36-2410-088E43E3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09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8A95-CBC8-C8A8-2292-A895AEC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AE8F7-45D1-D054-BBEF-8A11355EC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1443D-DEE6-840A-D504-05AF37A2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B7157-D199-97D5-C1CB-AFBD3B1D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6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9479F-D4E9-1EAD-F08C-87A91142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C6149E-C3A5-CA36-E200-06D8D125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A8DAD-697B-F7D4-FF53-537187B7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7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B3F0-5DBD-D451-76CE-8BA2C4A2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E287C-2F06-CBD4-37F0-AA2C5C13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874B5-823D-5A27-7051-6F77191D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5DE94-FE28-09C2-84E0-72ADD1B2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7B1A5-F2ED-39D5-4231-4DEB9453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AFE47-D43E-0ABD-2BDA-26663FDDA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8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2C41-27BB-2599-5726-5430AEFA4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72425-7154-2EEE-1765-5B8B88680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8399D-18AD-0596-3F3B-E137C7807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F9BD8-4D12-E900-FA41-F204D9195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28EE-A1EA-6343-AA00-DBC676A0F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A6A30-0522-62A6-2C43-B82A70A2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9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E7233A-C0D6-F3E6-E3DD-2C7622E0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79E7F-A7A7-1780-531B-BEBA0B63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99CD0-C553-91C0-AB67-089E4F62B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67E497-533B-1048-ACCB-4F1D6C9D13AB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97513-322B-619E-60F3-7900A0218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7AAFF-2A21-0D32-D738-CB0773EB7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EC3FC3-461F-2044-A2BD-96167D3CB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0D4499-69B9-77FE-714E-F274EF61D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11" r="2452" b="-1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7BFC00-09A3-D412-CD31-48B832B5A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476" y="4322377"/>
            <a:ext cx="5924914" cy="1690409"/>
          </a:xfrm>
        </p:spPr>
        <p:txBody>
          <a:bodyPr anchor="b">
            <a:normAutofit fontScale="90000"/>
          </a:bodyPr>
          <a:lstStyle/>
          <a:p>
            <a:pPr algn="l"/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神的拣选与人的责任（上）</a:t>
            </a:r>
            <a:br>
              <a:rPr 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en-US" sz="2800" dirty="0"/>
              <a:t>The Predestination of God and the Responsibility of Man (Part 1)</a:t>
            </a:r>
            <a:br>
              <a:rPr lang="en-SG" sz="2800" dirty="0"/>
            </a:br>
            <a:endParaRPr lang="en-US" sz="2800" dirty="0"/>
          </a:p>
        </p:txBody>
      </p:sp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84551D49-17D7-FF18-21E9-E3E47DCC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51" r="699" b="-1"/>
          <a:stretch>
            <a:fillRect/>
          </a:stretch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362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533B88-E3E4-633B-32C6-5429B1097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DF305639-17E3-C91C-BA7F-FF0022527F99}"/>
              </a:ext>
            </a:extLst>
          </p:cNvPr>
          <p:cNvSpPr/>
          <p:nvPr/>
        </p:nvSpPr>
        <p:spPr>
          <a:xfrm>
            <a:off x="3003119" y="2056710"/>
            <a:ext cx="6185761" cy="3015575"/>
          </a:xfrm>
          <a:prstGeom prst="triangle">
            <a:avLst>
              <a:gd name="adj" fmla="val 485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SimSun" panose="02010600030101010101" pitchFamily="2" charset="-122"/>
                <a:cs typeface="SimSun" panose="02010600030101010101" pitchFamily="2" charset="-122"/>
              </a:rPr>
              <a:t>窑匠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lvl="0" algn="ctr">
              <a:defRPr/>
            </a:pPr>
            <a:r>
              <a:rPr lang="en-US" sz="2000" dirty="0"/>
              <a:t>Potter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/>
            <a:r>
              <a:rPr lang="en-US" sz="2400" b="1" dirty="0" err="1">
                <a:solidFill>
                  <a:srgbClr val="FFFF00"/>
                </a:solidFill>
                <a:latin typeface="Aptos" panose="02110004020202020204"/>
                <a:ea typeface="等线" panose="02010600030101010101" pitchFamily="2" charset="-122"/>
              </a:rPr>
              <a:t>制造</a:t>
            </a:r>
            <a:r>
              <a:rPr lang="zh-CN" altLang="en-US" sz="2400" b="1" dirty="0">
                <a:solidFill>
                  <a:srgbClr val="FFFF00"/>
                </a:solidFill>
                <a:latin typeface="Aptos" panose="02110004020202020204"/>
                <a:ea typeface="等线" panose="02010600030101010101" pitchFamily="2" charset="-122"/>
              </a:rPr>
              <a:t>器皿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163B0-9DDD-D778-EEB9-90AB6EBB3FAE}"/>
              </a:ext>
            </a:extLst>
          </p:cNvPr>
          <p:cNvSpPr txBox="1"/>
          <p:nvPr/>
        </p:nvSpPr>
        <p:spPr>
          <a:xfrm>
            <a:off x="4606224" y="356661"/>
            <a:ext cx="26385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b="1" dirty="0">
                <a:solidFill>
                  <a:prstClr val="white"/>
                </a:solidFill>
                <a:latin typeface="Aptos" panose="02110004020202020204"/>
                <a:ea typeface="SimSun" panose="02010600030101010101" pitchFamily="2" charset="-122"/>
                <a:cs typeface="SimSun" panose="02010600030101010101" pitchFamily="2" charset="-122"/>
              </a:rPr>
              <a:t>制造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SimSun" panose="02010600030101010101" pitchFamily="2" charset="-122"/>
                <a:cs typeface="SimSun" panose="02010600030101010101" pitchFamily="2" charset="-122"/>
              </a:rPr>
              <a:t>者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SimSun" panose="02010600030101010101" pitchFamily="2" charset="-122"/>
                <a:cs typeface="+mn-cs"/>
              </a:rPr>
              <a:t>Maker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CD38B-00FB-263B-8BDF-F5214AF5F201}"/>
              </a:ext>
            </a:extLst>
          </p:cNvPr>
          <p:cNvSpPr txBox="1"/>
          <p:nvPr/>
        </p:nvSpPr>
        <p:spPr>
          <a:xfrm>
            <a:off x="542440" y="4801290"/>
            <a:ext cx="373509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SimSun" panose="02010600030101010101" pitchFamily="2" charset="-122"/>
                <a:cs typeface="SimSun" panose="02010600030101010101" pitchFamily="2" charset="-122"/>
              </a:rPr>
              <a:t>权柄塑造并决定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Authority to shape and to decide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072FC-B2D3-6C05-640A-7206B699DD0F}"/>
              </a:ext>
            </a:extLst>
          </p:cNvPr>
          <p:cNvSpPr txBox="1"/>
          <p:nvPr/>
        </p:nvSpPr>
        <p:spPr>
          <a:xfrm>
            <a:off x="7244810" y="5119834"/>
            <a:ext cx="467338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SimSun" panose="02010600030101010101" pitchFamily="2" charset="-122"/>
                <a:cs typeface="SimSun" panose="02010600030101010101" pitchFamily="2" charset="-122"/>
              </a:rPr>
              <a:t>作者自己的目的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author’s own purpose</a:t>
            </a:r>
          </a:p>
        </p:txBody>
      </p:sp>
    </p:spTree>
    <p:extLst>
      <p:ext uri="{BB962C8B-B14F-4D97-AF65-F5344CB8AC3E}">
        <p14:creationId xmlns:p14="http://schemas.microsoft.com/office/powerpoint/2010/main" val="1607843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FCABD-C0F8-2105-084D-5672E37FA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09" r="21763" b="-2"/>
          <a:stretch>
            <a:fillRect/>
          </a:stretch>
        </p:blipFill>
        <p:spPr>
          <a:xfrm>
            <a:off x="838199" y="1863090"/>
            <a:ext cx="3462131" cy="4445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BE4BC-954A-AC42-80B7-8376CF24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98" b="-2"/>
          <a:stretch>
            <a:fillRect/>
          </a:stretch>
        </p:blipFill>
        <p:spPr>
          <a:xfrm>
            <a:off x="8567004" y="1863090"/>
            <a:ext cx="3295096" cy="4445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91E1D2-9D09-835F-8C66-302B7C8E2B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99" r="16642" b="-2"/>
          <a:stretch>
            <a:fillRect/>
          </a:stretch>
        </p:blipFill>
        <p:spPr>
          <a:xfrm>
            <a:off x="4798770" y="1863090"/>
            <a:ext cx="3439859" cy="4445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289EE-0811-33CD-961F-A2E6EA13B087}"/>
              </a:ext>
            </a:extLst>
          </p:cNvPr>
          <p:cNvSpPr txBox="1"/>
          <p:nvPr/>
        </p:nvSpPr>
        <p:spPr>
          <a:xfrm>
            <a:off x="9038654" y="200650"/>
            <a:ext cx="252626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一块做成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贵重的器皿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en-US" dirty="0"/>
              <a:t>same lump one vessel for honorable use 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521ADE-BC23-DE3E-3CDD-0F86A142C061}"/>
              </a:ext>
            </a:extLst>
          </p:cNvPr>
          <p:cNvSpPr txBox="1"/>
          <p:nvPr/>
        </p:nvSpPr>
        <p:spPr>
          <a:xfrm>
            <a:off x="1235965" y="228897"/>
            <a:ext cx="22884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一块做成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卑贱的器皿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en-US" dirty="0"/>
              <a:t>and another for dishonorable use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70FF2-F1AC-C5AE-F4DB-2560812C69E3}"/>
              </a:ext>
            </a:extLst>
          </p:cNvPr>
          <p:cNvSpPr txBox="1"/>
          <p:nvPr/>
        </p:nvSpPr>
        <p:spPr>
          <a:xfrm>
            <a:off x="5374461" y="513772"/>
            <a:ext cx="228847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SimHei" panose="02010609060101010101" pitchFamily="49" charset="-122"/>
                <a:ea typeface="SimHei" panose="02010609060101010101" pitchFamily="49" charset="-122"/>
              </a:rPr>
              <a:t>同一团泥</a:t>
            </a:r>
            <a:endParaRPr lang="en-US" altLang="zh-CN"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en-US" dirty="0"/>
              <a:t>same lump</a:t>
            </a:r>
            <a:r>
              <a:rPr lang="zh-CN" altLang="en-US" dirty="0"/>
              <a:t> </a:t>
            </a:r>
            <a:r>
              <a:rPr lang="en-US" altLang="zh-CN" dirty="0"/>
              <a:t>of clay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0061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54C539-CB18-B26B-6220-4D403C421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BF5C5D-1D7D-C7C9-3490-4C1C1B1BD30B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D91A47-2EEC-0D44-1F8F-5CBC9BCC3E99}"/>
              </a:ext>
            </a:extLst>
          </p:cNvPr>
          <p:cNvSpPr txBox="1"/>
          <p:nvPr/>
        </p:nvSpPr>
        <p:spPr>
          <a:xfrm>
            <a:off x="176681" y="4671220"/>
            <a:ext cx="5368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36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窑匠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你为何这样塑造我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B58DCC-FA53-3F87-4B86-A76384B92064}"/>
              </a:ext>
            </a:extLst>
          </p:cNvPr>
          <p:cNvSpPr txBox="1"/>
          <p:nvPr/>
        </p:nvSpPr>
        <p:spPr>
          <a:xfrm>
            <a:off x="4427422" y="372131"/>
            <a:ext cx="72561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窑匠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1AD613-BB1E-2A95-04B0-8BB47B0C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98" b="-2"/>
          <a:stretch>
            <a:fillRect/>
          </a:stretch>
        </p:blipFill>
        <p:spPr>
          <a:xfrm>
            <a:off x="5285772" y="4211577"/>
            <a:ext cx="1620456" cy="2186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2D30C-1419-7A75-E385-443D23879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72" y="372131"/>
            <a:ext cx="1918357" cy="23557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DA005D-D245-E333-EE29-C2A507F9436F}"/>
              </a:ext>
            </a:extLst>
          </p:cNvPr>
          <p:cNvSpPr txBox="1"/>
          <p:nvPr/>
        </p:nvSpPr>
        <p:spPr>
          <a:xfrm>
            <a:off x="516459" y="5736209"/>
            <a:ext cx="6168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</a:rPr>
              <a:t>“Potter, why did you make me like this?”</a:t>
            </a:r>
          </a:p>
        </p:txBody>
      </p:sp>
    </p:spTree>
    <p:extLst>
      <p:ext uri="{BB962C8B-B14F-4D97-AF65-F5344CB8AC3E}">
        <p14:creationId xmlns:p14="http://schemas.microsoft.com/office/powerpoint/2010/main" val="4245472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AI-generated content may be incorrect.">
            <a:extLst>
              <a:ext uri="{FF2B5EF4-FFF2-40B4-BE49-F238E27FC236}">
                <a16:creationId xmlns:a16="http://schemas.microsoft.com/office/drawing/2014/main" id="{0D5E210A-DD34-E6D1-5E38-3C6AD0C6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15" b="3846"/>
          <a:stretch>
            <a:fillRect/>
          </a:stretch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2C32B-5AF3-346F-DFA3-FFCE96B797A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金庸作者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《</a:t>
            </a:r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射雕英雄传</a:t>
            </a: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》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E28DF0D-148B-1AFD-9426-6EBBDEF20E32}"/>
              </a:ext>
            </a:extLst>
          </p:cNvPr>
          <p:cNvSpPr txBox="1"/>
          <p:nvPr/>
        </p:nvSpPr>
        <p:spPr>
          <a:xfrm>
            <a:off x="9419096" y="138371"/>
            <a:ext cx="14452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郭靖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80BF1-EB49-8313-0ECF-5E3E952CAD78}"/>
              </a:ext>
            </a:extLst>
          </p:cNvPr>
          <p:cNvSpPr txBox="1"/>
          <p:nvPr/>
        </p:nvSpPr>
        <p:spPr>
          <a:xfrm>
            <a:off x="5452499" y="138371"/>
            <a:ext cx="14452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黄蓉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B3EC3-7BB3-ECBF-5CDB-C17BD36DA405}"/>
              </a:ext>
            </a:extLst>
          </p:cNvPr>
          <p:cNvSpPr txBox="1"/>
          <p:nvPr/>
        </p:nvSpPr>
        <p:spPr>
          <a:xfrm>
            <a:off x="1578890" y="132544"/>
            <a:ext cx="1445216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3200" b="1" dirty="0">
                <a:solidFill>
                  <a:schemeClr val="bg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杨康</a:t>
            </a:r>
          </a:p>
        </p:txBody>
      </p:sp>
    </p:spTree>
    <p:extLst>
      <p:ext uri="{BB962C8B-B14F-4D97-AF65-F5344CB8AC3E}">
        <p14:creationId xmlns:p14="http://schemas.microsoft.com/office/powerpoint/2010/main" val="2691354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4B4D329C-E3BE-8924-3B24-F06777331CCB}"/>
              </a:ext>
            </a:extLst>
          </p:cNvPr>
          <p:cNvSpPr/>
          <p:nvPr/>
        </p:nvSpPr>
        <p:spPr>
          <a:xfrm>
            <a:off x="3003119" y="2056710"/>
            <a:ext cx="6185761" cy="3015575"/>
          </a:xfrm>
          <a:prstGeom prst="triangle">
            <a:avLst>
              <a:gd name="adj" fmla="val 485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ea typeface="SimSun" panose="02010600030101010101" pitchFamily="2" charset="-122"/>
                <a:cs typeface="SimSun" panose="02010600030101010101" pitchFamily="2" charset="-122"/>
              </a:rPr>
              <a:t>金庸</a:t>
            </a:r>
            <a:endParaRPr lang="en-US" altLang="zh-CN" sz="6600" b="1" dirty="0">
              <a:solidFill>
                <a:schemeClr val="bg1"/>
              </a:solidFill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/>
            <a:r>
              <a:rPr lang="en-US" altLang="zh-CN" sz="2400" b="1" dirty="0">
                <a:solidFill>
                  <a:srgbClr val="FFFF00"/>
                </a:solidFill>
              </a:rPr>
              <a:t>《</a:t>
            </a:r>
            <a:r>
              <a:rPr lang="zh-CN" altLang="en-US" sz="2400" b="1" dirty="0">
                <a:solidFill>
                  <a:srgbClr val="FFFF00"/>
                </a:solidFill>
              </a:rPr>
              <a:t>射雕英雄传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altLang="zh-CN" sz="2400" b="1" dirty="0">
                <a:solidFill>
                  <a:srgbClr val="FFFF00"/>
                </a:solidFill>
              </a:rPr>
              <a:t>》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929F2-81C6-EA45-2471-9C1C3F4B22B1}"/>
              </a:ext>
            </a:extLst>
          </p:cNvPr>
          <p:cNvSpPr txBox="1"/>
          <p:nvPr/>
        </p:nvSpPr>
        <p:spPr>
          <a:xfrm>
            <a:off x="4606224" y="356661"/>
            <a:ext cx="26385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创作者</a:t>
            </a:r>
            <a:endParaRPr lang="en-US" altLang="zh-CN" sz="4800" b="1" dirty="0">
              <a:solidFill>
                <a:schemeClr val="bg1"/>
              </a:solidFill>
              <a:effectLst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ea typeface="SimSun" panose="02010600030101010101" pitchFamily="2" charset="-122"/>
              </a:rPr>
              <a:t>author</a:t>
            </a:r>
            <a:r>
              <a:rPr lang="en-US" sz="4800" dirty="0">
                <a:solidFill>
                  <a:schemeClr val="bg1"/>
                </a:solidFill>
                <a:effectLst/>
              </a:rPr>
              <a:t> 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F484C-F6BD-6DF6-454E-677BB617339E}"/>
              </a:ext>
            </a:extLst>
          </p:cNvPr>
          <p:cNvSpPr txBox="1"/>
          <p:nvPr/>
        </p:nvSpPr>
        <p:spPr>
          <a:xfrm>
            <a:off x="542440" y="4801290"/>
            <a:ext cx="37350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权柄塑造并主宰</a:t>
            </a:r>
            <a:r>
              <a:rPr lang="en-US" sz="4800" dirty="0">
                <a:solidFill>
                  <a:schemeClr val="bg1"/>
                </a:solidFill>
                <a:effectLst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Authority to shape and to dictate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3F4E6-3D90-D97D-AC5C-849FD0C98BE7}"/>
              </a:ext>
            </a:extLst>
          </p:cNvPr>
          <p:cNvSpPr txBox="1"/>
          <p:nvPr/>
        </p:nvSpPr>
        <p:spPr>
          <a:xfrm>
            <a:off x="7244810" y="5119834"/>
            <a:ext cx="467338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作者自己的目的</a:t>
            </a:r>
            <a:endParaRPr lang="en-US" altLang="zh-CN" sz="4800" b="1" dirty="0">
              <a:solidFill>
                <a:schemeClr val="bg1"/>
              </a:solidFill>
              <a:effectLst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The author’s own purpose</a:t>
            </a:r>
          </a:p>
        </p:txBody>
      </p:sp>
    </p:spTree>
    <p:extLst>
      <p:ext uri="{BB962C8B-B14F-4D97-AF65-F5344CB8AC3E}">
        <p14:creationId xmlns:p14="http://schemas.microsoft.com/office/powerpoint/2010/main" val="47548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A4AFD1-2372-18B9-7FF1-3DE2E53D7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w and arrow&#10;&#10;AI-generated content may be incorrect.">
            <a:extLst>
              <a:ext uri="{FF2B5EF4-FFF2-40B4-BE49-F238E27FC236}">
                <a16:creationId xmlns:a16="http://schemas.microsoft.com/office/drawing/2014/main" id="{C909F3DF-E1DB-BDF1-9AB0-F644E3906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782" y="4092468"/>
            <a:ext cx="2928568" cy="2517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2ADA46-E5A0-8793-1E6F-74290491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50" y="133165"/>
            <a:ext cx="3263900" cy="272535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66C008-5C77-7496-FF12-3B989EE53478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2749DC-0C33-EDA1-B7A5-8BB1F1B5A36B}"/>
              </a:ext>
            </a:extLst>
          </p:cNvPr>
          <p:cNvSpPr txBox="1"/>
          <p:nvPr/>
        </p:nvSpPr>
        <p:spPr>
          <a:xfrm>
            <a:off x="571240" y="4704916"/>
            <a:ext cx="5368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金庸你为何这样创作我</a:t>
            </a:r>
            <a:r>
              <a:rPr lang="zh-CN" altLang="en-US" sz="3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？</a:t>
            </a:r>
            <a:endParaRPr lang="en-US" sz="3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A0D056-FEEE-40C9-F207-C9147A6A6991}"/>
              </a:ext>
            </a:extLst>
          </p:cNvPr>
          <p:cNvSpPr txBox="1"/>
          <p:nvPr/>
        </p:nvSpPr>
        <p:spPr>
          <a:xfrm>
            <a:off x="5713782" y="418625"/>
            <a:ext cx="725611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 err="1"/>
              <a:t>金庸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28DBB5-AA44-8F6E-4256-11A8B0A55311}"/>
              </a:ext>
            </a:extLst>
          </p:cNvPr>
          <p:cNvSpPr txBox="1"/>
          <p:nvPr/>
        </p:nvSpPr>
        <p:spPr>
          <a:xfrm>
            <a:off x="571240" y="5756309"/>
            <a:ext cx="6168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“Jin Yong, why did you create me this way?”</a:t>
            </a:r>
          </a:p>
        </p:txBody>
      </p:sp>
    </p:spTree>
    <p:extLst>
      <p:ext uri="{BB962C8B-B14F-4D97-AF65-F5344CB8AC3E}">
        <p14:creationId xmlns:p14="http://schemas.microsoft.com/office/powerpoint/2010/main" val="522825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083BC2-4AD1-E190-622E-D681B80E5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92F8938E-EB62-E7D6-3478-A3C5CE4F0ECF}"/>
              </a:ext>
            </a:extLst>
          </p:cNvPr>
          <p:cNvSpPr/>
          <p:nvPr/>
        </p:nvSpPr>
        <p:spPr>
          <a:xfrm>
            <a:off x="3456122" y="1816745"/>
            <a:ext cx="5500283" cy="3224510"/>
          </a:xfrm>
          <a:prstGeom prst="triangle">
            <a:avLst>
              <a:gd name="adj" fmla="val 485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上帝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SimSun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400" b="1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</a:rPr>
              <a:t> 创造世界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81652-1C6C-E539-E08B-9D1F7F160914}"/>
              </a:ext>
            </a:extLst>
          </p:cNvPr>
          <p:cNvSpPr txBox="1"/>
          <p:nvPr/>
        </p:nvSpPr>
        <p:spPr>
          <a:xfrm>
            <a:off x="4776707" y="325664"/>
            <a:ext cx="26385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SimSun" panose="02010600030101010101" pitchFamily="2" charset="-122"/>
                <a:cs typeface="SimSun" panose="02010600030101010101" pitchFamily="2" charset="-122"/>
              </a:rPr>
              <a:t>创造者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SimSun" panose="02010600030101010101" pitchFamily="2" charset="-122"/>
                <a:cs typeface="SimSun" panose="02010600030101010101" pitchFamily="2" charset="-122"/>
              </a:rPr>
              <a:t>creator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E7663-9B4E-1015-EC46-483183C83623}"/>
              </a:ext>
            </a:extLst>
          </p:cNvPr>
          <p:cNvSpPr txBox="1"/>
          <p:nvPr/>
        </p:nvSpPr>
        <p:spPr>
          <a:xfrm>
            <a:off x="273804" y="5014564"/>
            <a:ext cx="42342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SimSun" panose="02010600030101010101" pitchFamily="2" charset="-122"/>
                <a:cs typeface="SimSun" panose="02010600030101010101" pitchFamily="2" charset="-122"/>
              </a:rPr>
              <a:t>权柄</a:t>
            </a:r>
            <a:r>
              <a:rPr lang="zh-CN" altLang="en-US" sz="4800" b="1" dirty="0">
                <a:solidFill>
                  <a:prstClr val="white"/>
                </a:solidFill>
                <a:latin typeface="Aptos" panose="02110004020202020204"/>
                <a:ea typeface="SimSun" panose="02010600030101010101" pitchFamily="2" charset="-122"/>
                <a:cs typeface="SimSun" panose="02010600030101010101" pitchFamily="2" charset="-122"/>
              </a:rPr>
              <a:t>、掌管、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SimSun" panose="02010600030101010101" pitchFamily="2" charset="-122"/>
                <a:cs typeface="SimSun" panose="02010600030101010101" pitchFamily="2" charset="-122"/>
              </a:rPr>
              <a:t>主宰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Aptos" panose="02110004020202020204"/>
              </a:rPr>
              <a:t>authority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control, and sovereignly reign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A6B66-145B-4330-F222-CB715B702C8A}"/>
              </a:ext>
            </a:extLst>
          </p:cNvPr>
          <p:cNvSpPr txBox="1"/>
          <p:nvPr/>
        </p:nvSpPr>
        <p:spPr>
          <a:xfrm>
            <a:off x="7415293" y="5366463"/>
            <a:ext cx="467338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SimSun" panose="02010600030101010101" pitchFamily="2" charset="-122"/>
                <a:cs typeface="SimSun" panose="02010600030101010101" pitchFamily="2" charset="-122"/>
              </a:rPr>
              <a:t>神自己的目的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God’s own purpose</a:t>
            </a:r>
          </a:p>
        </p:txBody>
      </p:sp>
    </p:spTree>
    <p:extLst>
      <p:ext uri="{BB962C8B-B14F-4D97-AF65-F5344CB8AC3E}">
        <p14:creationId xmlns:p14="http://schemas.microsoft.com/office/powerpoint/2010/main" val="2361666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9EF03-D298-C39E-FB3B-BDA8B87C6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826D6D-5A09-98D4-2C12-5722D81950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83" r="8598"/>
          <a:stretch>
            <a:fillRect/>
          </a:stretch>
        </p:blipFill>
        <p:spPr>
          <a:xfrm>
            <a:off x="2499573" y="3676865"/>
            <a:ext cx="3596427" cy="3181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3A27A-FF7F-F913-B89D-100A9417F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477" y="3676865"/>
            <a:ext cx="3596427" cy="3181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B31D9E-07AE-A176-F03F-2BFF63E86DCF}"/>
              </a:ext>
            </a:extLst>
          </p:cNvPr>
          <p:cNvSpPr txBox="1"/>
          <p:nvPr/>
        </p:nvSpPr>
        <p:spPr>
          <a:xfrm>
            <a:off x="4499263" y="154134"/>
            <a:ext cx="3596427" cy="30931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人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Human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B89C498-F157-1D1E-6832-ABBD0B4BD988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Hexagon 3">
            <a:extLst>
              <a:ext uri="{FF2B5EF4-FFF2-40B4-BE49-F238E27FC236}">
                <a16:creationId xmlns:a16="http://schemas.microsoft.com/office/drawing/2014/main" id="{65C02A52-491C-7C93-9D9C-5B28D2F38144}"/>
              </a:ext>
            </a:extLst>
          </p:cNvPr>
          <p:cNvSpPr/>
          <p:nvPr/>
        </p:nvSpPr>
        <p:spPr>
          <a:xfrm>
            <a:off x="11452720" y="6609143"/>
            <a:ext cx="635544" cy="209533"/>
          </a:xfrm>
          <a:prstGeom prst="hexagon">
            <a:avLst/>
          </a:prstGeom>
          <a:solidFill>
            <a:srgbClr val="6F6F6F"/>
          </a:solidFill>
          <a:ln w="19050" cap="rnd" cmpd="sng" algn="ctr">
            <a:solidFill>
              <a:srgbClr val="6F6F6F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1/4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080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58110-7FA8-0E23-22F1-DB071C506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EF2E48-245C-F8CC-F3FF-0FDDD064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477" y="3676865"/>
            <a:ext cx="3596427" cy="3181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5BA0ED-F626-7864-45FB-4A630B82D651}"/>
              </a:ext>
            </a:extLst>
          </p:cNvPr>
          <p:cNvSpPr txBox="1"/>
          <p:nvPr/>
        </p:nvSpPr>
        <p:spPr>
          <a:xfrm>
            <a:off x="4499263" y="154134"/>
            <a:ext cx="3596427" cy="30931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人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Human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9A3780B-2833-C815-B4A1-5D81DD27DA66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8723132-B676-0DAF-E671-A20D53918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428" y="3676865"/>
            <a:ext cx="3596427" cy="3181135"/>
          </a:xfrm>
          <a:prstGeom prst="rect">
            <a:avLst/>
          </a:prstGeom>
        </p:spPr>
      </p:pic>
      <p:sp>
        <p:nvSpPr>
          <p:cNvPr id="4" name="Hexagon 3">
            <a:extLst>
              <a:ext uri="{FF2B5EF4-FFF2-40B4-BE49-F238E27FC236}">
                <a16:creationId xmlns:a16="http://schemas.microsoft.com/office/drawing/2014/main" id="{F9B07004-84C2-CD8F-034D-F7AEBA05FBF7}"/>
              </a:ext>
            </a:extLst>
          </p:cNvPr>
          <p:cNvSpPr/>
          <p:nvPr/>
        </p:nvSpPr>
        <p:spPr>
          <a:xfrm>
            <a:off x="11452720" y="6609143"/>
            <a:ext cx="635544" cy="209533"/>
          </a:xfrm>
          <a:prstGeom prst="hexagon">
            <a:avLst/>
          </a:prstGeom>
          <a:solidFill>
            <a:srgbClr val="6F6F6F"/>
          </a:solidFill>
          <a:ln w="19050" cap="rnd" cmpd="sng" algn="ctr">
            <a:solidFill>
              <a:srgbClr val="6F6F6F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kern="0" dirty="0">
                <a:solidFill>
                  <a:prstClr val="white"/>
                </a:solidFill>
                <a:latin typeface="Century Gothic" panose="020B0502020202020204"/>
                <a:ea typeface="宋体" panose="02010600030101010101" pitchFamily="2" charset="-122"/>
              </a:rPr>
              <a:t>2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/4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039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E5E53-069C-1352-1F07-5B75FAF61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A0200-0108-D731-9C97-979550CF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83" r="8598"/>
          <a:stretch>
            <a:fillRect/>
          </a:stretch>
        </p:blipFill>
        <p:spPr>
          <a:xfrm>
            <a:off x="2499573" y="3676865"/>
            <a:ext cx="3596427" cy="3181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AEC321-EFCE-8803-6E70-5C33B8790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477" y="3610712"/>
            <a:ext cx="3596427" cy="3270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57D411-4B18-34E9-A6F5-8FC10669750C}"/>
              </a:ext>
            </a:extLst>
          </p:cNvPr>
          <p:cNvSpPr txBox="1"/>
          <p:nvPr/>
        </p:nvSpPr>
        <p:spPr>
          <a:xfrm>
            <a:off x="4499263" y="154134"/>
            <a:ext cx="3596427" cy="30931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人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Human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FCDF6BB-C373-56B7-D752-780ECAF504BC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A18C5FC-226D-28C8-42B7-6C802560B522}"/>
              </a:ext>
            </a:extLst>
          </p:cNvPr>
          <p:cNvSpPr txBox="1"/>
          <p:nvPr/>
        </p:nvSpPr>
        <p:spPr>
          <a:xfrm>
            <a:off x="10095381" y="3966210"/>
            <a:ext cx="1257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谢谢你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D9DAA-43A7-6166-65C7-85EB424DBDE8}"/>
              </a:ext>
            </a:extLst>
          </p:cNvPr>
          <p:cNvSpPr txBox="1"/>
          <p:nvPr/>
        </p:nvSpPr>
        <p:spPr>
          <a:xfrm>
            <a:off x="1040796" y="4113270"/>
            <a:ext cx="1257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不公平</a:t>
            </a:r>
            <a:endParaRPr lang="en-US" sz="4800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27255BC-549C-B4F0-A380-80CF6230730E}"/>
              </a:ext>
            </a:extLst>
          </p:cNvPr>
          <p:cNvSpPr/>
          <p:nvPr/>
        </p:nvSpPr>
        <p:spPr>
          <a:xfrm>
            <a:off x="11452720" y="6609143"/>
            <a:ext cx="635544" cy="209533"/>
          </a:xfrm>
          <a:prstGeom prst="hexagon">
            <a:avLst/>
          </a:prstGeom>
          <a:solidFill>
            <a:srgbClr val="6F6F6F"/>
          </a:solidFill>
          <a:ln w="19050" cap="rnd" cmpd="sng" algn="ctr">
            <a:solidFill>
              <a:srgbClr val="6F6F6F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kern="0" dirty="0">
                <a:solidFill>
                  <a:prstClr val="white"/>
                </a:solidFill>
                <a:latin typeface="Century Gothic" panose="020B0502020202020204"/>
                <a:ea typeface="宋体" panose="02010600030101010101" pitchFamily="2" charset="-122"/>
              </a:rPr>
              <a:t>3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/4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97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C259E5-AD4D-DDC5-8B91-5217F93B78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78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2CD22-042F-3624-9271-A9C366022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BFD597-FAFA-E4DF-6609-D54B1FB594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83" r="8598"/>
          <a:stretch>
            <a:fillRect/>
          </a:stretch>
        </p:blipFill>
        <p:spPr>
          <a:xfrm>
            <a:off x="143830" y="3495153"/>
            <a:ext cx="3596427" cy="3181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3E695-B0B5-947F-30BC-62ACD9D0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34" y="3429000"/>
            <a:ext cx="3596427" cy="3270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767012-651F-7FEC-522E-C6418B10F97E}"/>
              </a:ext>
            </a:extLst>
          </p:cNvPr>
          <p:cNvSpPr txBox="1"/>
          <p:nvPr/>
        </p:nvSpPr>
        <p:spPr>
          <a:xfrm>
            <a:off x="2143520" y="158243"/>
            <a:ext cx="3596427" cy="30931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人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Human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1207E0-58FC-2FE5-C347-341B60B79D02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882B449-63AD-D3A1-7B01-68BB54CF7ECA}"/>
              </a:ext>
            </a:extLst>
          </p:cNvPr>
          <p:cNvSpPr txBox="1"/>
          <p:nvPr/>
        </p:nvSpPr>
        <p:spPr>
          <a:xfrm>
            <a:off x="5522174" y="824125"/>
            <a:ext cx="72260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人</a:t>
            </a:r>
            <a:r>
              <a:rPr lang="zh-CN" altLang="en-US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的主权</a:t>
            </a:r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决定饲养牛与狗，</a:t>
            </a:r>
            <a:endParaRPr lang="en-US" altLang="zh-CN" sz="36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SimSun" panose="02010600030101010101" pitchFamily="2" charset="-122"/>
            </a:endParaRPr>
          </a:p>
          <a:p>
            <a:pPr algn="ctr"/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人是</a:t>
            </a:r>
            <a:r>
              <a:rPr lang="zh-CN" altLang="en-US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他们的</a:t>
            </a:r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主</a:t>
            </a:r>
            <a:r>
              <a:rPr lang="zh-CN" altLang="en-US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人</a:t>
            </a:r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、</a:t>
            </a:r>
            <a:endParaRPr lang="en-US" altLang="zh-CN" sz="36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SimSun" panose="02010600030101010101" pitchFamily="2" charset="-122"/>
            </a:endParaRPr>
          </a:p>
          <a:p>
            <a:pPr algn="ctr"/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人</a:t>
            </a:r>
            <a:r>
              <a:rPr lang="zh-CN" altLang="en-US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定下了</a:t>
            </a:r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牛与狗的命运</a:t>
            </a:r>
            <a:r>
              <a:rPr lang="en-US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03A51-E604-D835-6B60-5152050DEBFD}"/>
              </a:ext>
            </a:extLst>
          </p:cNvPr>
          <p:cNvSpPr txBox="1"/>
          <p:nvPr/>
        </p:nvSpPr>
        <p:spPr>
          <a:xfrm>
            <a:off x="7538160" y="4279548"/>
            <a:ext cx="45978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Man sovereignty determines the raising of cattle and dogs;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algn="ctr"/>
            <a:r>
              <a:rPr lang="en-US" sz="2400" dirty="0"/>
              <a:t>man is their master,</a:t>
            </a:r>
            <a:br>
              <a:rPr lang="en-US" sz="2400" dirty="0"/>
            </a:br>
            <a:r>
              <a:rPr lang="en-US" sz="2400" dirty="0"/>
              <a:t>man determined their destiny.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7B17F009-9498-58C0-D629-505B5BC5DF4D}"/>
              </a:ext>
            </a:extLst>
          </p:cNvPr>
          <p:cNvSpPr/>
          <p:nvPr/>
        </p:nvSpPr>
        <p:spPr>
          <a:xfrm>
            <a:off x="11452720" y="6609143"/>
            <a:ext cx="635544" cy="209533"/>
          </a:xfrm>
          <a:prstGeom prst="hexagon">
            <a:avLst/>
          </a:prstGeom>
          <a:solidFill>
            <a:srgbClr val="6F6F6F"/>
          </a:solidFill>
          <a:ln w="19050" cap="rnd" cmpd="sng" algn="ctr">
            <a:solidFill>
              <a:srgbClr val="6F6F6F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kern="0" dirty="0">
                <a:solidFill>
                  <a:prstClr val="white"/>
                </a:solidFill>
                <a:latin typeface="Century Gothic" panose="020B0502020202020204"/>
                <a:ea typeface="宋体" panose="02010600030101010101" pitchFamily="2" charset="-122"/>
              </a:rPr>
              <a:t>4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rPr>
              <a:t>/4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717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4B776-F92F-980C-3ED7-A822C2A3B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BCE9A1-F6C5-26A8-5DE8-F97079BF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83" r="8598"/>
          <a:stretch>
            <a:fillRect/>
          </a:stretch>
        </p:blipFill>
        <p:spPr>
          <a:xfrm>
            <a:off x="1268389" y="4489855"/>
            <a:ext cx="2471868" cy="218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EE9CD0-B0D2-2A73-BC55-FC28A5380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953" y="4489855"/>
            <a:ext cx="2471868" cy="22480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497983-023D-A627-7047-42EB524AF6C7}"/>
              </a:ext>
            </a:extLst>
          </p:cNvPr>
          <p:cNvSpPr txBox="1"/>
          <p:nvPr/>
        </p:nvSpPr>
        <p:spPr>
          <a:xfrm>
            <a:off x="2143520" y="158243"/>
            <a:ext cx="3596427" cy="30931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人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Human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B24DBC-EAB8-5791-EBAC-CE44E9AF9F2B}"/>
              </a:ext>
            </a:extLst>
          </p:cNvPr>
          <p:cNvCxnSpPr>
            <a:cxnSpLocks/>
          </p:cNvCxnSpPr>
          <p:nvPr/>
        </p:nvCxnSpPr>
        <p:spPr>
          <a:xfrm>
            <a:off x="91440" y="3806190"/>
            <a:ext cx="12192000" cy="0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A2ACBA-AC98-9AE0-F0C6-773B05A35CBE}"/>
              </a:ext>
            </a:extLst>
          </p:cNvPr>
          <p:cNvSpPr txBox="1"/>
          <p:nvPr/>
        </p:nvSpPr>
        <p:spPr>
          <a:xfrm>
            <a:off x="5739947" y="87176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为什么我们生下来不是</a:t>
            </a:r>
            <a:endParaRPr lang="en-US" sz="3600" b="1" dirty="0">
              <a:solidFill>
                <a:srgbClr val="00206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牲畜</a:t>
            </a:r>
            <a:r>
              <a:rPr lang="zh-CN" altLang="en-US" sz="3600" b="1" dirty="0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？</a:t>
            </a:r>
            <a:endParaRPr lang="en-US" sz="3600" b="1" dirty="0">
              <a:solidFill>
                <a:srgbClr val="00206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76BC83-7F5A-C699-9B2D-6816C05E5A44}"/>
              </a:ext>
            </a:extLst>
          </p:cNvPr>
          <p:cNvSpPr txBox="1"/>
          <p:nvPr/>
        </p:nvSpPr>
        <p:spPr>
          <a:xfrm>
            <a:off x="6303720" y="2072092"/>
            <a:ext cx="45978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Why were we not born as animals?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C6120-17E6-475E-BF5A-93459B687090}"/>
              </a:ext>
            </a:extLst>
          </p:cNvPr>
          <p:cNvSpPr txBox="1"/>
          <p:nvPr/>
        </p:nvSpPr>
        <p:spPr>
          <a:xfrm>
            <a:off x="4351893" y="4767484"/>
            <a:ext cx="236590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不公平！</a:t>
            </a:r>
            <a:endParaRPr lang="en-US" altLang="zh-CN" sz="4800" b="1" dirty="0">
              <a:solidFill>
                <a:srgbClr val="00206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It is not fair!</a:t>
            </a:r>
          </a:p>
        </p:txBody>
      </p:sp>
    </p:spTree>
    <p:extLst>
      <p:ext uri="{BB962C8B-B14F-4D97-AF65-F5344CB8AC3E}">
        <p14:creationId xmlns:p14="http://schemas.microsoft.com/office/powerpoint/2010/main" val="893473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ECD7E-74A3-759F-61D8-48CDC0840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2E846961-6803-5DFB-2EB8-28155EA20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E863E238-2492-D4D7-B036-18268B348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88" y="533400"/>
            <a:ext cx="11427823" cy="4260669"/>
          </a:xfrm>
          <a:solidFill>
            <a:srgbClr val="58595B"/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endParaRPr lang="en-SG" altLang="zh-CN" sz="36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约</a:t>
            </a:r>
            <a:r>
              <a:rPr lang="en-US" altLang="zh-CN" sz="4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6:44.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8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若不是差我来的父吸引人，就没有能到我这里来的</a:t>
            </a:r>
            <a:r>
              <a:rPr lang="zh-CN" altLang="en-US" sz="4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；到我这里来的，在末日我要叫他复活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4000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CD9952-7407-084A-3B6F-8BD1D7DDDBAD}"/>
              </a:ext>
            </a:extLst>
          </p:cNvPr>
          <p:cNvSpPr/>
          <p:nvPr/>
        </p:nvSpPr>
        <p:spPr>
          <a:xfrm>
            <a:off x="382088" y="5124271"/>
            <a:ext cx="11570426" cy="105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prstClr val="white"/>
                </a:solidFill>
              </a:rPr>
              <a:t>John 6:44.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rgbClr val="FFFF00"/>
                </a:solidFill>
              </a:rPr>
              <a:t>No one can come to me unless the Father who sent me draws him</a:t>
            </a:r>
            <a:r>
              <a:rPr lang="en-US" sz="2000" dirty="0">
                <a:solidFill>
                  <a:prstClr val="white"/>
                </a:solidFill>
              </a:rPr>
              <a:t>. And I will raise him up on the last day.</a:t>
            </a:r>
          </a:p>
        </p:txBody>
      </p:sp>
    </p:spTree>
    <p:extLst>
      <p:ext uri="{BB962C8B-B14F-4D97-AF65-F5344CB8AC3E}">
        <p14:creationId xmlns:p14="http://schemas.microsoft.com/office/powerpoint/2010/main" val="1354757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B59673-E328-D88C-6D9C-827DEEC469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09" r="22610"/>
          <a:stretch>
            <a:fillRect/>
          </a:stretch>
        </p:blipFill>
        <p:spPr>
          <a:xfrm>
            <a:off x="617885" y="3248137"/>
            <a:ext cx="2867187" cy="2710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012D38-79B7-32C9-BDDE-D45EB09498A5}"/>
              </a:ext>
            </a:extLst>
          </p:cNvPr>
          <p:cNvSpPr txBox="1"/>
          <p:nvPr/>
        </p:nvSpPr>
        <p:spPr>
          <a:xfrm>
            <a:off x="1131322" y="437028"/>
            <a:ext cx="42920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在魔鬼</a:t>
            </a:r>
            <a:r>
              <a:rPr lang="zh-CN" altLang="en-US" sz="44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（撒旦）</a:t>
            </a:r>
            <a:endParaRPr lang="en-US" altLang="zh-CN" sz="44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的权势下</a:t>
            </a:r>
            <a:endParaRPr lang="en-US" sz="44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731752-C05E-BBB2-CFD1-7A6AE5B9DC56}"/>
              </a:ext>
            </a:extLst>
          </p:cNvPr>
          <p:cNvSpPr/>
          <p:nvPr/>
        </p:nvSpPr>
        <p:spPr>
          <a:xfrm>
            <a:off x="247973" y="201478"/>
            <a:ext cx="5377912" cy="649379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484C11-09CA-3542-0D99-B2F84EE59857}"/>
              </a:ext>
            </a:extLst>
          </p:cNvPr>
          <p:cNvSpPr txBox="1"/>
          <p:nvPr/>
        </p:nvSpPr>
        <p:spPr>
          <a:xfrm>
            <a:off x="3505009" y="4161123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全人类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F4311-5B06-9D14-7B33-596367CD261E}"/>
              </a:ext>
            </a:extLst>
          </p:cNvPr>
          <p:cNvSpPr txBox="1"/>
          <p:nvPr/>
        </p:nvSpPr>
        <p:spPr>
          <a:xfrm>
            <a:off x="228036" y="2121843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Under the dominion of the devil (Satan)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33FFE-BF09-EDF3-FFC3-7F172D4A924E}"/>
              </a:ext>
            </a:extLst>
          </p:cNvPr>
          <p:cNvSpPr txBox="1"/>
          <p:nvPr/>
        </p:nvSpPr>
        <p:spPr>
          <a:xfrm>
            <a:off x="3708994" y="4915699"/>
            <a:ext cx="1389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Whole Humanity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6AD366-D0ED-87D8-3CDD-03C608C002AE}"/>
              </a:ext>
            </a:extLst>
          </p:cNvPr>
          <p:cNvSpPr/>
          <p:nvPr/>
        </p:nvSpPr>
        <p:spPr>
          <a:xfrm>
            <a:off x="6326618" y="0"/>
            <a:ext cx="5865382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76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72595F-AD04-F2B3-C88E-6EC4389A3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9A303-985E-A1BB-3367-F205454B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25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770E7-4254-16BD-9D31-063E53BB6F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60" r="22973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13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6" name="Picture 5" descr="Two pigs lying in the woods&#10;&#10;AI-generated content may be incorrect.">
            <a:extLst>
              <a:ext uri="{FF2B5EF4-FFF2-40B4-BE49-F238E27FC236}">
                <a16:creationId xmlns:a16="http://schemas.microsoft.com/office/drawing/2014/main" id="{C3FF07B9-FDF8-6708-D4B4-336C1BAB1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60" r="1" b="1"/>
          <a:stretch>
            <a:fillRect/>
          </a:stretch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E4323B-1023-A5B6-6DCA-A89DB58737A6}"/>
              </a:ext>
            </a:extLst>
          </p:cNvPr>
          <p:cNvSpPr txBox="1"/>
          <p:nvPr/>
        </p:nvSpPr>
        <p:spPr>
          <a:xfrm>
            <a:off x="459731" y="862287"/>
            <a:ext cx="105432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他们后来世世代代所生下来的都成了野猪</a:t>
            </a:r>
            <a:endParaRPr lang="en-US" sz="44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B1283-A063-40F5-B8B7-AAD28F2E9A02}"/>
              </a:ext>
            </a:extLst>
          </p:cNvPr>
          <p:cNvSpPr txBox="1"/>
          <p:nvPr/>
        </p:nvSpPr>
        <p:spPr>
          <a:xfrm>
            <a:off x="690286" y="1624356"/>
            <a:ext cx="10312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All the offspring they bore in later generations became wild boars.</a:t>
            </a:r>
          </a:p>
        </p:txBody>
      </p:sp>
    </p:spTree>
    <p:extLst>
      <p:ext uri="{BB962C8B-B14F-4D97-AF65-F5344CB8AC3E}">
        <p14:creationId xmlns:p14="http://schemas.microsoft.com/office/powerpoint/2010/main" val="563926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B47C64E5-DF6B-0EA4-2661-FFF9D2F14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0707BCF6-7C5B-CF0E-D7A8-1E18C2E8C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88" y="533400"/>
            <a:ext cx="11427823" cy="4260669"/>
          </a:xfrm>
          <a:solidFill>
            <a:srgbClr val="58595B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en-SG" altLang="zh-CN" sz="36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0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西</a:t>
            </a:r>
            <a:r>
              <a:rPr lang="en-US" altLang="zh-CN" sz="40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1:13.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他救了我们</a:t>
            </a:r>
            <a:r>
              <a:rPr lang="zh-CN" altLang="en-US" sz="48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脱离黑暗的权势</a:t>
            </a:r>
            <a:r>
              <a:rPr lang="zh-CN" altLang="en-US" sz="4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，把我们迁到他爱子的国里；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4000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F7AE82-CE58-99E3-54ED-2766E5CD594E}"/>
              </a:ext>
            </a:extLst>
          </p:cNvPr>
          <p:cNvSpPr/>
          <p:nvPr/>
        </p:nvSpPr>
        <p:spPr>
          <a:xfrm>
            <a:off x="382088" y="5124271"/>
            <a:ext cx="11570426" cy="105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prstClr val="white"/>
                </a:solidFill>
              </a:rPr>
              <a:t>Colossians 1:13.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prstClr val="white"/>
                </a:solidFill>
              </a:rPr>
              <a:t>He </a:t>
            </a:r>
            <a:r>
              <a:rPr lang="en-US" sz="2000" b="1" dirty="0">
                <a:solidFill>
                  <a:srgbClr val="FFFF00"/>
                </a:solidFill>
              </a:rPr>
              <a:t>has delivered us from the domain of darkness </a:t>
            </a:r>
            <a:r>
              <a:rPr lang="en-US" sz="2000" b="1" dirty="0">
                <a:solidFill>
                  <a:prstClr val="white"/>
                </a:solidFill>
              </a:rPr>
              <a:t>and transferred us to the kingdom of his beloved Son,</a:t>
            </a:r>
          </a:p>
        </p:txBody>
      </p:sp>
    </p:spTree>
    <p:extLst>
      <p:ext uri="{BB962C8B-B14F-4D97-AF65-F5344CB8AC3E}">
        <p14:creationId xmlns:p14="http://schemas.microsoft.com/office/powerpoint/2010/main" val="2776378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405F2-E2E9-8B58-18BC-88B87FDB3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94BA755E-DD76-3C2F-794A-92667A710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9E09D74-1B7E-8C23-BF53-BF080DEA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44" y="626390"/>
            <a:ext cx="11809912" cy="4260669"/>
          </a:xfrm>
          <a:solidFill>
            <a:srgbClr val="58595B"/>
          </a:solidFill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SG" altLang="zh-CN" sz="36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来 </a:t>
            </a:r>
            <a:r>
              <a:rPr lang="en-US" altLang="zh-CN" sz="4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2:16.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他并不救拔天使</a:t>
            </a:r>
            <a:r>
              <a:rPr lang="zh-CN" altLang="en-US" sz="4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，乃是救拔亚伯拉罕的后裔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4000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5FF6A9-885B-7485-C5CA-9DBF472ABD5A}"/>
              </a:ext>
            </a:extLst>
          </p:cNvPr>
          <p:cNvSpPr/>
          <p:nvPr/>
        </p:nvSpPr>
        <p:spPr>
          <a:xfrm>
            <a:off x="382088" y="5124271"/>
            <a:ext cx="11570426" cy="887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prstClr val="white"/>
                </a:solidFill>
              </a:rPr>
              <a:t>Hebrews 2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prstClr val="white"/>
                </a:solidFill>
              </a:rPr>
              <a:t>16.</a:t>
            </a:r>
            <a:r>
              <a:rPr lang="en-US" sz="2400" b="1" dirty="0">
                <a:solidFill>
                  <a:srgbClr val="FFFF00"/>
                </a:solidFill>
              </a:rPr>
              <a:t>For surely it is not angels that he helps</a:t>
            </a:r>
            <a:r>
              <a:rPr lang="en-US" sz="2400" dirty="0">
                <a:solidFill>
                  <a:prstClr val="white"/>
                </a:solidFill>
              </a:rPr>
              <a:t>, but he helps the offspring of Abraham.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2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9FA4CA-4DF1-4F5B-210E-03EE63CCB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138580-8F53-F3A9-0C96-A8A8E249DA13}"/>
              </a:ext>
            </a:extLst>
          </p:cNvPr>
          <p:cNvSpPr txBox="1"/>
          <p:nvPr/>
        </p:nvSpPr>
        <p:spPr>
          <a:xfrm>
            <a:off x="1405900" y="2791608"/>
            <a:ext cx="30620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堕落的天使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F19D7-89EF-29FF-7145-FF6EFEA9C3F4}"/>
              </a:ext>
            </a:extLst>
          </p:cNvPr>
          <p:cNvSpPr/>
          <p:nvPr/>
        </p:nvSpPr>
        <p:spPr>
          <a:xfrm>
            <a:off x="247973" y="201478"/>
            <a:ext cx="5377912" cy="649379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1B7322-FA45-33EA-A078-D885070F84E9}"/>
              </a:ext>
            </a:extLst>
          </p:cNvPr>
          <p:cNvSpPr txBox="1"/>
          <p:nvPr/>
        </p:nvSpPr>
        <p:spPr>
          <a:xfrm>
            <a:off x="2090827" y="3984933"/>
            <a:ext cx="2080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Fallen Angels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E32FA8-FCA9-6348-3C82-1362328FCBF0}"/>
              </a:ext>
            </a:extLst>
          </p:cNvPr>
          <p:cNvSpPr/>
          <p:nvPr/>
        </p:nvSpPr>
        <p:spPr>
          <a:xfrm>
            <a:off x="6326618" y="0"/>
            <a:ext cx="5865382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05DC0-30E7-3612-3A8C-4E5960D21636}"/>
              </a:ext>
            </a:extLst>
          </p:cNvPr>
          <p:cNvSpPr txBox="1"/>
          <p:nvPr/>
        </p:nvSpPr>
        <p:spPr>
          <a:xfrm>
            <a:off x="1670908" y="886608"/>
            <a:ext cx="2486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不救拔</a:t>
            </a:r>
            <a:r>
              <a:rPr lang="zh-CN" altLang="en-US" sz="44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！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F8E263-BD92-0623-F32E-387F3BB2FE6D}"/>
              </a:ext>
            </a:extLst>
          </p:cNvPr>
          <p:cNvSpPr txBox="1"/>
          <p:nvPr/>
        </p:nvSpPr>
        <p:spPr>
          <a:xfrm>
            <a:off x="7509352" y="2659559"/>
            <a:ext cx="4213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亚伯拉罕的后裔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EACDC7-D85A-7948-2238-7F7A0859C3EC}"/>
              </a:ext>
            </a:extLst>
          </p:cNvPr>
          <p:cNvSpPr txBox="1"/>
          <p:nvPr/>
        </p:nvSpPr>
        <p:spPr>
          <a:xfrm>
            <a:off x="7920990" y="3984932"/>
            <a:ext cx="3200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Offspring of Abraham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D2AABF-36E6-5DC0-729B-A10A55F2F964}"/>
              </a:ext>
            </a:extLst>
          </p:cNvPr>
          <p:cNvSpPr txBox="1"/>
          <p:nvPr/>
        </p:nvSpPr>
        <p:spPr>
          <a:xfrm>
            <a:off x="8420407" y="804088"/>
            <a:ext cx="19111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救拔</a:t>
            </a:r>
            <a:r>
              <a:rPr lang="zh-CN" altLang="en-US" sz="44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！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69DB60-63BF-5616-7618-A6D28AC3F014}"/>
              </a:ext>
            </a:extLst>
          </p:cNvPr>
          <p:cNvSpPr txBox="1"/>
          <p:nvPr/>
        </p:nvSpPr>
        <p:spPr>
          <a:xfrm>
            <a:off x="1670908" y="1736263"/>
            <a:ext cx="2080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 not save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456ECB-B6F1-C2B3-04EA-3828247C4FAB}"/>
              </a:ext>
            </a:extLst>
          </p:cNvPr>
          <p:cNvSpPr txBox="1"/>
          <p:nvPr/>
        </p:nvSpPr>
        <p:spPr>
          <a:xfrm>
            <a:off x="8310525" y="1736263"/>
            <a:ext cx="2080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save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2020C8-32B5-C486-ABF6-895121B3F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728" y="4788058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3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C75DA-1249-7846-2562-53AF27D01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D90170D-179A-22A1-3700-86348974D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FEBB6FAA-25FB-C717-85EA-148CBC996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44" y="626390"/>
            <a:ext cx="5904956" cy="4260669"/>
          </a:xfrm>
          <a:solidFill>
            <a:srgbClr val="58595B"/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endParaRPr lang="en-SG" altLang="zh-CN" sz="36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诗篇 </a:t>
            </a:r>
            <a:r>
              <a:rPr lang="en-US" altLang="zh-CN" sz="4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8:4...</a:t>
            </a:r>
            <a:r>
              <a:rPr lang="zh-CN" altLang="en-US" sz="48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人算什么，你竟顾念他！世人算什么，你竟眷顾他！</a:t>
            </a:r>
            <a:endParaRPr lang="en-US" altLang="zh-CN" sz="4000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BE3B0E-6E4D-B289-1E06-CDB3A12E0256}"/>
              </a:ext>
            </a:extLst>
          </p:cNvPr>
          <p:cNvSpPr/>
          <p:nvPr/>
        </p:nvSpPr>
        <p:spPr>
          <a:xfrm>
            <a:off x="382088" y="5124271"/>
            <a:ext cx="5713912" cy="1091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prstClr val="white"/>
                </a:solidFill>
              </a:rPr>
              <a:t>Psalms 8:4.what is man that you are mindful of him, and the son of man that you care for him?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ACBA6-C1FF-AE24-50B6-8FE19E849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746" y="1034317"/>
            <a:ext cx="403214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1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D294B0-3653-1478-57E8-981EBD0CD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a picture of a person&#10;&#10;AI-generated content may be incorrect.">
            <a:extLst>
              <a:ext uri="{FF2B5EF4-FFF2-40B4-BE49-F238E27FC236}">
                <a16:creationId xmlns:a16="http://schemas.microsoft.com/office/drawing/2014/main" id="{6F896D2D-AA2A-8D04-31E2-F6FD2D04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16041" y="-1132999"/>
            <a:ext cx="6849428" cy="913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94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E1CF5-B43C-AC28-550E-7D542655F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CD7D2619-A52A-8760-1EC7-D4FF5D56F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5EDBC1AD-0A6C-1AD7-1D75-6B177DCC5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44" y="626390"/>
            <a:ext cx="11809912" cy="4260669"/>
          </a:xfrm>
          <a:solidFill>
            <a:srgbClr val="58595B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en-SG" altLang="zh-CN" sz="36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8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约</a:t>
            </a:r>
            <a:r>
              <a:rPr lang="en-US" altLang="zh-CN" sz="48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16:27.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48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父自己爱你们；</a:t>
            </a:r>
            <a:r>
              <a:rPr lang="zh-CN" altLang="en-US" sz="48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因为你们已经爱我，又信我是从父出来的。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4000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F5339B-13AD-441B-336D-B1689B0DE9FB}"/>
              </a:ext>
            </a:extLst>
          </p:cNvPr>
          <p:cNvSpPr/>
          <p:nvPr/>
        </p:nvSpPr>
        <p:spPr>
          <a:xfrm>
            <a:off x="382088" y="5124271"/>
            <a:ext cx="11570426" cy="12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prstClr val="white"/>
                </a:solidFill>
              </a:rPr>
              <a:t>John 16:27.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FFFF00"/>
                </a:solidFill>
              </a:rPr>
              <a:t>for the Father himself loves you, </a:t>
            </a:r>
            <a:r>
              <a:rPr lang="en-US" sz="2400" dirty="0">
                <a:solidFill>
                  <a:prstClr val="white"/>
                </a:solidFill>
              </a:rPr>
              <a:t>because you have loved me and have believed that I came from God.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56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B47C64E5-DF6B-0EA4-2661-FFF9D2F14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6227F5-F5DA-E8C1-D586-C0A2FB31E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96" y="1687673"/>
            <a:ext cx="11586754" cy="5001306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endParaRPr lang="en-US" altLang="zh-CN" sz="44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如果神有绝对主权，那人岂不是成了木偶？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69C062-2D50-81C3-C332-7FA7614C3FC4}"/>
              </a:ext>
            </a:extLst>
          </p:cNvPr>
          <p:cNvSpPr/>
          <p:nvPr/>
        </p:nvSpPr>
        <p:spPr>
          <a:xfrm>
            <a:off x="412150" y="4647107"/>
            <a:ext cx="11834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If God has absolute sovereignty, does that not make man a puppet?</a:t>
            </a:r>
          </a:p>
        </p:txBody>
      </p:sp>
    </p:spTree>
    <p:extLst>
      <p:ext uri="{BB962C8B-B14F-4D97-AF65-F5344CB8AC3E}">
        <p14:creationId xmlns:p14="http://schemas.microsoft.com/office/powerpoint/2010/main" val="2062734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140C3-E942-1A59-59EF-50E912514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6CA6A62-6007-F215-FB9A-D6CF94D02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F8F92B-CE77-DCCC-D915-933EC281E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96" y="1687673"/>
            <a:ext cx="11586754" cy="5001306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endParaRPr lang="en-US" altLang="zh-CN" sz="4400" dirty="0">
              <a:solidFill>
                <a:prstClr val="white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人堕落后有意志来选择吗</a:t>
            </a:r>
            <a:r>
              <a:rPr lang="en-US" altLang="zh-CN" sz="4800" dirty="0">
                <a:solidFill>
                  <a:schemeClr val="bg1"/>
                </a:solidFill>
              </a:rPr>
              <a:t>? 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B17F1A-0420-875F-945F-3C44D64E073B}"/>
              </a:ext>
            </a:extLst>
          </p:cNvPr>
          <p:cNvSpPr/>
          <p:nvPr/>
        </p:nvSpPr>
        <p:spPr>
          <a:xfrm>
            <a:off x="412150" y="4647107"/>
            <a:ext cx="118349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After the fall of man, do we still have will and choice?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97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奇异恩典"/>
          <p:cNvSpPr txBox="1"/>
          <p:nvPr/>
        </p:nvSpPr>
        <p:spPr>
          <a:xfrm>
            <a:off x="3338000" y="1837382"/>
            <a:ext cx="6233446" cy="995465"/>
          </a:xfrm>
          <a:prstGeom prst="rect">
            <a:avLst/>
          </a:prstGeom>
          <a:ln w="12700">
            <a:miter lim="400000"/>
          </a:ln>
          <a:effectLst>
            <a:outerShdw blurRad="88900" dist="25400" dir="5400000" rotWithShape="0">
              <a:srgbClr val="FFFFFF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R="642937" defTabSz="642937">
              <a:defRPr sz="1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R="321469" algn="ctr" defTabSz="321469" hangingPunct="0"/>
            <a:r>
              <a:rPr lang="ja-JP" altLang="en-US" sz="6000" kern="0">
                <a:latin typeface="Microsoft YaHei" panose="020B0503020204020204" pitchFamily="34" charset="-122"/>
                <a:ea typeface="Microsoft YaHei" panose="020B0503020204020204" pitchFamily="34" charset="-122"/>
              </a:rPr>
              <a:t>奇异</a:t>
            </a:r>
            <a:r>
              <a:rPr sz="6000" kern="0">
                <a:latin typeface="Microsoft YaHei" panose="020B0503020204020204" pitchFamily="34" charset="-122"/>
                <a:ea typeface="Microsoft YaHei" panose="020B0503020204020204" pitchFamily="34" charset="-122"/>
              </a:rPr>
              <a:t>恩典</a:t>
            </a:r>
          </a:p>
        </p:txBody>
      </p:sp>
      <p:pic>
        <p:nvPicPr>
          <p:cNvPr id="3" name="Bread and Wine #2 _ Communion _ Worship Background Loops Full HD" descr="Bread and Wine #2 _ Communion _ Worship Background Loops Full HD">
            <a:hlinkClick r:id="" action="ppaction://media"/>
            <a:extLst>
              <a:ext uri="{FF2B5EF4-FFF2-40B4-BE49-F238E27FC236}">
                <a16:creationId xmlns:a16="http://schemas.microsoft.com/office/drawing/2014/main" id="{3DFFF180-8666-E25F-5C85-CBAD3EA84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8031" cy="68557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7B7710-126F-D600-6A16-FAADCC7B5DBE}"/>
              </a:ext>
            </a:extLst>
          </p:cNvPr>
          <p:cNvSpPr/>
          <p:nvPr/>
        </p:nvSpPr>
        <p:spPr>
          <a:xfrm>
            <a:off x="8283664" y="4965174"/>
            <a:ext cx="1723549" cy="101566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defTabSz="412750" hangingPunct="0"/>
            <a:r>
              <a:rPr lang="ja-JP" altLang="en-US" sz="6000" kern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rPr>
              <a:t>圣餐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A0703-2A8E-0C41-30A5-5AEC7D1B1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449" y="5980228"/>
            <a:ext cx="5143500" cy="503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square with a black outline&#10;&#10;Description automatically generated with medium confidence">
            <a:extLst>
              <a:ext uri="{FF2B5EF4-FFF2-40B4-BE49-F238E27FC236}">
                <a16:creationId xmlns:a16="http://schemas.microsoft.com/office/drawing/2014/main" id="{0111066B-1C46-C707-E80C-40B9516FF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48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342D54-7020-DEA1-424E-74C33F4802CB}"/>
              </a:ext>
            </a:extLst>
          </p:cNvPr>
          <p:cNvSpPr/>
          <p:nvPr/>
        </p:nvSpPr>
        <p:spPr>
          <a:xfrm>
            <a:off x="166492" y="234147"/>
            <a:ext cx="11859016" cy="4351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355" algn="l"/>
              </a:tabLst>
              <a:defRPr/>
            </a:pPr>
            <a:r>
              <a:rPr kumimoji="0" lang="zh-CN" alt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约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壹</a:t>
            </a:r>
            <a:r>
              <a:rPr kumimoji="0" lang="en-SG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 4:10  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不是我们爱神，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乃是神爱我们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，差他的儿子为我们的罪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作了挽回祭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，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这就是爱了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。</a:t>
            </a:r>
            <a:r>
              <a:rPr kumimoji="0" lang="en-SG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11  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亲爱的弟兄啊，神既是这样爱我们，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我们也当彼此相爱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。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8C6630-39EF-52C8-307F-FA8880663348}"/>
              </a:ext>
            </a:extLst>
          </p:cNvPr>
          <p:cNvSpPr/>
          <p:nvPr/>
        </p:nvSpPr>
        <p:spPr>
          <a:xfrm>
            <a:off x="374754" y="5289887"/>
            <a:ext cx="11126368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1Jn 4:10  In this is love, not that we have loved God but that he loved us and sent his Son to be the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propitiation for our sins.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  Beloved, if God so loved us, we also ought to love one another.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EE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6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14E1BF-7BE2-78AC-9A06-BE36FD0941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A5570-FF35-A69D-3A84-7A94DFD8C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30" y="2134235"/>
            <a:ext cx="1114806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sz="39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</a:t>
            </a:r>
            <a:r>
              <a:rPr lang="en-US" sz="39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</a:t>
            </a:r>
            <a:r>
              <a:rPr lang="zh-CN" altLang="en-US" sz="39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）若有些人不得救，神岂不是不公义吗？</a:t>
            </a:r>
            <a:endParaRPr lang="en-US" altLang="zh-CN" sz="39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If some people are not saved, does that mean God is unjust?</a:t>
            </a:r>
          </a:p>
          <a:p>
            <a:pPr marL="0" indent="0">
              <a:buNone/>
            </a:pP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zh-CN" altLang="en-US" sz="39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</a:t>
            </a:r>
            <a:r>
              <a:rPr lang="en-US" sz="39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</a:t>
            </a:r>
            <a:r>
              <a:rPr lang="zh-CN" altLang="en-US" sz="39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）如果神有绝对主权，那人岂不是成了木偶？</a:t>
            </a:r>
            <a:endParaRPr lang="en-US" altLang="zh-CN" sz="3900" b="1" dirty="0">
              <a:solidFill>
                <a:schemeClr val="accent2">
                  <a:lumMod val="20000"/>
                  <a:lumOff val="80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If God has absolute sovereignty, does that make man a puppet?</a:t>
            </a:r>
            <a:endParaRPr lang="en-US" altLang="zh-CN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9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</a:t>
            </a:r>
            <a:r>
              <a:rPr lang="en-US" altLang="zh-CN" sz="39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3</a:t>
            </a:r>
            <a:r>
              <a:rPr lang="zh-CN" altLang="en-US" sz="39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）如果神早已拣选谁得救，那人的努力还有意义吗？</a:t>
            </a:r>
            <a:endParaRPr lang="en-US" altLang="zh-CN" sz="3900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If God has already chosen who will be saved, does human effort still have any meaning?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15FAE1-222C-DAAE-D431-83D96BC95575}"/>
              </a:ext>
            </a:extLst>
          </p:cNvPr>
          <p:cNvSpPr txBox="1"/>
          <p:nvPr/>
        </p:nvSpPr>
        <p:spPr>
          <a:xfrm>
            <a:off x="2925901" y="0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一些有关预定论的问题</a:t>
            </a:r>
            <a:endParaRPr lang="en-US" sz="4000" dirty="0">
              <a:solidFill>
                <a:srgbClr val="FFC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A365D-7313-DD84-20E6-94D5DA99A25A}"/>
              </a:ext>
            </a:extLst>
          </p:cNvPr>
          <p:cNvSpPr txBox="1"/>
          <p:nvPr/>
        </p:nvSpPr>
        <p:spPr>
          <a:xfrm>
            <a:off x="3551873" y="810756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Some questions concerning </a:t>
            </a:r>
            <a:r>
              <a:rPr lang="en-US" b="1" dirty="0">
                <a:solidFill>
                  <a:srgbClr val="FFC000"/>
                </a:solidFill>
              </a:rPr>
              <a:t>predestination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50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0215F-2408-B841-3916-CFB65073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167F0C-9660-FE1E-6B2B-791961A545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7A018-564B-F1F0-278C-25E1A2D28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30" y="2134235"/>
            <a:ext cx="111480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9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</a:t>
            </a:r>
            <a:r>
              <a:rPr lang="en-US" sz="39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</a:t>
            </a:r>
            <a:r>
              <a:rPr lang="zh-CN" altLang="en-US" sz="39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）若有些人不得救，神岂不是不公义吗？</a:t>
            </a:r>
            <a:endParaRPr lang="en-US" altLang="zh-CN" sz="39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If some people are not saved, does that mean God is unjust?</a:t>
            </a:r>
          </a:p>
          <a:p>
            <a:pPr marL="0" indent="0">
              <a:buNone/>
            </a:pP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98C46-30B7-B5E1-E9A7-8119638E2F0B}"/>
              </a:ext>
            </a:extLst>
          </p:cNvPr>
          <p:cNvSpPr txBox="1"/>
          <p:nvPr/>
        </p:nvSpPr>
        <p:spPr>
          <a:xfrm>
            <a:off x="2925901" y="0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一些有关预定论的问题</a:t>
            </a:r>
            <a:endParaRPr lang="en-US" sz="4000" dirty="0">
              <a:solidFill>
                <a:srgbClr val="FFC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B3156-DFA7-B063-1D0A-E9D874787DC7}"/>
              </a:ext>
            </a:extLst>
          </p:cNvPr>
          <p:cNvSpPr txBox="1"/>
          <p:nvPr/>
        </p:nvSpPr>
        <p:spPr>
          <a:xfrm>
            <a:off x="3551873" y="810756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Some questions concerning </a:t>
            </a:r>
            <a:r>
              <a:rPr lang="en-US" b="1" dirty="0">
                <a:solidFill>
                  <a:srgbClr val="FFC000"/>
                </a:solidFill>
              </a:rPr>
              <a:t>predestination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06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ctangle&#10;&#10;Description automatically generated">
            <a:extLst>
              <a:ext uri="{FF2B5EF4-FFF2-40B4-BE49-F238E27FC236}">
                <a16:creationId xmlns:a16="http://schemas.microsoft.com/office/drawing/2014/main" id="{84551D49-17D7-FF18-21E9-E3E47DCC5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7BFC00-09A3-D412-CD31-48B832B5A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759" y="2846161"/>
            <a:ext cx="9144000" cy="412613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6700" b="1" dirty="0">
                <a:latin typeface="SimHei" panose="02010609060101010101" pitchFamily="49" charset="-122"/>
                <a:ea typeface="SimHei" panose="02010609060101010101" pitchFamily="49" charset="-122"/>
              </a:rPr>
              <a:t>神的拣选有任何不公义吗？ </a:t>
            </a:r>
            <a:r>
              <a:rPr lang="en-US" sz="2800" b="1" dirty="0">
                <a:solidFill>
                  <a:schemeClr val="bg1"/>
                </a:solidFill>
              </a:rPr>
              <a:t>Is there any injustice in God’s election?</a:t>
            </a:r>
            <a:br>
              <a:rPr lang="en-SG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DE57E3-300A-B32C-41A8-1AD73EDB89A8}"/>
              </a:ext>
            </a:extLst>
          </p:cNvPr>
          <p:cNvSpPr/>
          <p:nvPr/>
        </p:nvSpPr>
        <p:spPr>
          <a:xfrm>
            <a:off x="5037056" y="2470186"/>
            <a:ext cx="21178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  <a:cs typeface="+mj-cs"/>
              </a:rPr>
              <a:t>【1】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718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B47C64E5-DF6B-0EA4-2661-FFF9D2F14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6227F5-F5DA-E8C1-D586-C0A2FB31E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23" y="779472"/>
            <a:ext cx="11586754" cy="5001306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罗马书 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9:13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正如经上所记：</a:t>
            </a:r>
            <a:r>
              <a:rPr lang="zh-CN" altLang="en-US" sz="3900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雅各是我所爱的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；</a:t>
            </a:r>
            <a:r>
              <a:rPr lang="zh-CN" altLang="en-US" sz="3900" dirty="0">
                <a:solidFill>
                  <a:srgbClr val="00C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以扫是我所恶的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14.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这样，我们可说什么呢？难道神有什么不公平</a:t>
            </a:r>
            <a:r>
              <a:rPr lang="en-US" sz="2400" dirty="0">
                <a:solidFill>
                  <a:schemeClr val="bg1"/>
                </a:solidFill>
              </a:rPr>
              <a:t>injustice/ unrighteousness 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吗？断乎没有！</a:t>
            </a:r>
            <a:endParaRPr lang="en-US" sz="3000" dirty="0">
              <a:solidFill>
                <a:prstClr val="black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69C062-2D50-81C3-C332-7FA7614C3FC4}"/>
              </a:ext>
            </a:extLst>
          </p:cNvPr>
          <p:cNvSpPr/>
          <p:nvPr/>
        </p:nvSpPr>
        <p:spPr>
          <a:xfrm>
            <a:off x="193096" y="5306405"/>
            <a:ext cx="11834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Romans 9:13.As it is written, "Jacob I loved, but Esau I hated."14.What shall we say then? Is there injustice on Gods part? By no means!</a:t>
            </a:r>
          </a:p>
        </p:txBody>
      </p:sp>
    </p:spTree>
    <p:extLst>
      <p:ext uri="{BB962C8B-B14F-4D97-AF65-F5344CB8AC3E}">
        <p14:creationId xmlns:p14="http://schemas.microsoft.com/office/powerpoint/2010/main" val="2768823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680B7-216F-CAB4-DDCE-AC7DFF2B4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A843DCB-D269-D56F-2D0F-D581C6B09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2E931B-9003-3111-ACF0-8DCA0FB8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89" y="305099"/>
            <a:ext cx="11586754" cy="5001306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罗马书 </a:t>
            </a:r>
            <a:r>
              <a:rPr lang="en-US" altLang="zh-CN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9:13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正如经上所记：</a:t>
            </a:r>
            <a:r>
              <a:rPr lang="zh-CN" altLang="en-US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雅各是我所爱的</a:t>
            </a:r>
            <a:r>
              <a:rPr lang="zh-CN" altLang="en-US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；</a:t>
            </a:r>
            <a:r>
              <a:rPr lang="zh-CN" altLang="en-US" dirty="0">
                <a:solidFill>
                  <a:srgbClr val="00C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以扫是我所恶的</a:t>
            </a:r>
            <a:r>
              <a:rPr lang="zh-CN" altLang="en-US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r>
              <a:rPr lang="en-US" altLang="zh-CN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14.</a:t>
            </a:r>
            <a:r>
              <a:rPr lang="zh-CN" altLang="en-US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这样，我们可说什么呢？难道神有什么不公平</a:t>
            </a:r>
            <a:r>
              <a:rPr lang="en-US" sz="1600" dirty="0">
                <a:solidFill>
                  <a:schemeClr val="bg1"/>
                </a:solidFill>
              </a:rPr>
              <a:t>injustice/ unrighteousness </a:t>
            </a:r>
            <a:r>
              <a:rPr lang="zh-CN" altLang="en-US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吗？断乎没有！</a:t>
            </a:r>
            <a:r>
              <a:rPr lang="en-US" altLang="zh-CN" sz="4400" b="1" dirty="0">
                <a:solidFill>
                  <a:srgbClr val="FFEDDD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15.</a:t>
            </a:r>
            <a:r>
              <a:rPr lang="zh-CN" altLang="en-US" sz="4400" b="1" dirty="0">
                <a:solidFill>
                  <a:srgbClr val="FFEDDD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因他对摩西说：我要怜悯谁就怜悯谁，要恩待谁就恩待谁。</a:t>
            </a:r>
            <a:endParaRPr lang="en-US" sz="3000" b="1" dirty="0">
              <a:solidFill>
                <a:srgbClr val="FFEDDD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BD2E27-FA25-3332-7D3B-289E7FF29273}"/>
              </a:ext>
            </a:extLst>
          </p:cNvPr>
          <p:cNvSpPr/>
          <p:nvPr/>
        </p:nvSpPr>
        <p:spPr>
          <a:xfrm>
            <a:off x="193096" y="5306405"/>
            <a:ext cx="11834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Romans 9:15.For he says to Moses, "I will have mercy on whom I have mercy, and I will have compassion on whom I have compassion."</a:t>
            </a:r>
          </a:p>
        </p:txBody>
      </p:sp>
    </p:spTree>
    <p:extLst>
      <p:ext uri="{BB962C8B-B14F-4D97-AF65-F5344CB8AC3E}">
        <p14:creationId xmlns:p14="http://schemas.microsoft.com/office/powerpoint/2010/main" val="2919338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B47C64E5-DF6B-0EA4-2661-FFF9D2F14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14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6227F5-F5DA-E8C1-D586-C0A2FB31E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95" y="1009332"/>
            <a:ext cx="11678193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罗马书 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9</a:t>
            </a: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：</a:t>
            </a:r>
            <a:r>
              <a:rPr lang="en-US" altLang="zh-CN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21.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zh-CN" altLang="en-US" sz="3900" dirty="0">
                <a:solidFill>
                  <a:prstClr val="white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窑匠难道没有权柄从一团泥里拿一块做成贵重的器皿，又拿一块做成卑贱的器皿吗？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1628D5-744D-8C4E-7F9B-7B46D1F76D49}"/>
              </a:ext>
            </a:extLst>
          </p:cNvPr>
          <p:cNvSpPr/>
          <p:nvPr/>
        </p:nvSpPr>
        <p:spPr>
          <a:xfrm>
            <a:off x="213195" y="5268936"/>
            <a:ext cx="76141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Romans 9:21.Has the potter no right over the clay, to make out of the same lump one vessel for honorable use and another for dishonorable use?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96B75-A6D8-2FCC-8F17-0ACF053CF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264" y="4008120"/>
            <a:ext cx="4064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94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</TotalTime>
  <Words>1127</Words>
  <Application>Microsoft Macintosh PowerPoint</Application>
  <PresentationFormat>Widescreen</PresentationFormat>
  <Paragraphs>140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Microsoft YaHei</vt:lpstr>
      <vt:lpstr>SimHei</vt:lpstr>
      <vt:lpstr>SimSun</vt:lpstr>
      <vt:lpstr>Aptos</vt:lpstr>
      <vt:lpstr>Aptos Display</vt:lpstr>
      <vt:lpstr>Arial</vt:lpstr>
      <vt:lpstr>Calibri</vt:lpstr>
      <vt:lpstr>Century Gothic</vt:lpstr>
      <vt:lpstr>Office Theme</vt:lpstr>
      <vt:lpstr>神的拣选与人的责任（上） The Predestination of God and the Responsibility of Man (Part 1) </vt:lpstr>
      <vt:lpstr>PowerPoint Presentation</vt:lpstr>
      <vt:lpstr>PowerPoint Presentation</vt:lpstr>
      <vt:lpstr>PowerPoint Presentation</vt:lpstr>
      <vt:lpstr>PowerPoint Presentation</vt:lpstr>
      <vt:lpstr>神的拣选有任何不公义吗？ Is there any injustice in God’s election?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执事 徒6:1-7 Deacon and Deaconess Acts 6:1-7 </dc:title>
  <dc:creator>nelson lee</dc:creator>
  <cp:lastModifiedBy>nelson lee</cp:lastModifiedBy>
  <cp:revision>19</cp:revision>
  <dcterms:created xsi:type="dcterms:W3CDTF">2022-07-09T02:27:44Z</dcterms:created>
  <dcterms:modified xsi:type="dcterms:W3CDTF">2025-10-11T09:08:23Z</dcterms:modified>
</cp:coreProperties>
</file>