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256" r:id="rId2"/>
    <p:sldId id="3424" r:id="rId3"/>
    <p:sldId id="303" r:id="rId4"/>
    <p:sldId id="265" r:id="rId5"/>
    <p:sldId id="3397" r:id="rId6"/>
    <p:sldId id="3398" r:id="rId7"/>
    <p:sldId id="3399" r:id="rId8"/>
    <p:sldId id="3400" r:id="rId9"/>
    <p:sldId id="280" r:id="rId10"/>
    <p:sldId id="3372" r:id="rId11"/>
    <p:sldId id="3401" r:id="rId12"/>
    <p:sldId id="3402" r:id="rId13"/>
    <p:sldId id="3403" r:id="rId14"/>
    <p:sldId id="3405" r:id="rId15"/>
    <p:sldId id="3404" r:id="rId16"/>
    <p:sldId id="3406" r:id="rId17"/>
    <p:sldId id="3407" r:id="rId18"/>
    <p:sldId id="3408" r:id="rId19"/>
    <p:sldId id="3421" r:id="rId20"/>
    <p:sldId id="3410" r:id="rId21"/>
    <p:sldId id="3411" r:id="rId22"/>
    <p:sldId id="3412" r:id="rId23"/>
    <p:sldId id="258" r:id="rId24"/>
    <p:sldId id="3413" r:id="rId25"/>
    <p:sldId id="3375" r:id="rId26"/>
    <p:sldId id="3414" r:id="rId27"/>
    <p:sldId id="3417" r:id="rId28"/>
    <p:sldId id="3416" r:id="rId29"/>
    <p:sldId id="3415" r:id="rId30"/>
    <p:sldId id="3418" r:id="rId31"/>
    <p:sldId id="3419" r:id="rId32"/>
    <p:sldId id="3422" r:id="rId33"/>
    <p:sldId id="33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FFF"/>
    <a:srgbClr val="00C9FF"/>
    <a:srgbClr val="F48221"/>
    <a:srgbClr val="000000"/>
    <a:srgbClr val="991930"/>
    <a:srgbClr val="FFEDDD"/>
    <a:srgbClr val="B0FF63"/>
    <a:srgbClr val="02C5FF"/>
    <a:srgbClr val="00C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3"/>
    <p:restoredTop sz="94571"/>
  </p:normalViewPr>
  <p:slideViewPr>
    <p:cSldViewPr snapToGrid="0" snapToObjects="1">
      <p:cViewPr varScale="1">
        <p:scale>
          <a:sx n="73" d="100"/>
          <a:sy n="73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885BD-9EC4-42AA-BA70-E400FA2CA8B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B32CC76-CC91-42CD-9DB9-9EBEEB514386}">
      <dgm:prSet/>
      <dgm:spPr/>
      <dgm:t>
        <a:bodyPr/>
        <a:lstStyle/>
        <a:p>
          <a:r>
            <a:rPr lang="en-SG" dirty="0"/>
            <a:t>📅 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日期：</a:t>
          </a:r>
          <a:r>
            <a:rPr lang="en-US" b="1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12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月</a:t>
          </a:r>
          <a:r>
            <a:rPr lang="en-US" b="1" i="0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13</a:t>
          </a:r>
          <a:r>
            <a:rPr lang="ja-JP" b="1" i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日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（周</a:t>
          </a:r>
          <a:r>
            <a:rPr lang="ja-JP" altLang="en-US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六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） </a:t>
          </a:r>
          <a:r>
            <a:rPr lang="en-US" b="1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12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月</a:t>
          </a:r>
          <a:r>
            <a:rPr lang="en-US" b="1" i="0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20</a:t>
          </a:r>
          <a:r>
            <a:rPr lang="ja-JP" b="1" i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日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（周</a:t>
          </a:r>
          <a:r>
            <a:rPr lang="ja-JP" altLang="en-US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六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）</a:t>
          </a:r>
          <a:endParaRPr lang="en-US" b="1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C2DAE64-2CED-42D1-A9B1-789C527839F0}" type="parTrans" cxnId="{DCFC4CAF-E998-4249-A513-A30E372EE41F}">
      <dgm:prSet/>
      <dgm:spPr/>
      <dgm:t>
        <a:bodyPr/>
        <a:lstStyle/>
        <a:p>
          <a:endParaRPr lang="en-US"/>
        </a:p>
      </dgm:t>
    </dgm:pt>
    <dgm:pt modelId="{29B930F5-7B01-4385-91F1-CBF444BBEA41}" type="sibTrans" cxnId="{DCFC4CAF-E998-4249-A513-A30E372EE41F}">
      <dgm:prSet/>
      <dgm:spPr/>
      <dgm:t>
        <a:bodyPr/>
        <a:lstStyle/>
        <a:p>
          <a:endParaRPr lang="en-US"/>
        </a:p>
      </dgm:t>
    </dgm:pt>
    <dgm:pt modelId="{2D837947-7E38-40F8-85B5-387BEEAD2B1A}">
      <dgm:prSet/>
      <dgm:spPr/>
      <dgm:t>
        <a:bodyPr/>
        <a:lstStyle/>
        <a:p>
          <a:r>
            <a:rPr lang="en-SG" dirty="0"/>
            <a:t>⏰ 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时间：晚上 </a:t>
          </a:r>
          <a:r>
            <a:rPr lang="en-US" b="1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7:30 – 9:30</a:t>
          </a:r>
        </a:p>
      </dgm:t>
    </dgm:pt>
    <dgm:pt modelId="{467E8E55-6556-4966-A4DF-FD16C56AAD0E}" type="parTrans" cxnId="{402230CC-4028-4834-AB2D-44BA3382CE7C}">
      <dgm:prSet/>
      <dgm:spPr/>
      <dgm:t>
        <a:bodyPr/>
        <a:lstStyle/>
        <a:p>
          <a:endParaRPr lang="en-US"/>
        </a:p>
      </dgm:t>
    </dgm:pt>
    <dgm:pt modelId="{86186488-305E-41D6-8FAE-3D03D98C1BDB}" type="sibTrans" cxnId="{402230CC-4028-4834-AB2D-44BA3382CE7C}">
      <dgm:prSet/>
      <dgm:spPr/>
      <dgm:t>
        <a:bodyPr/>
        <a:lstStyle/>
        <a:p>
          <a:endParaRPr lang="en-US"/>
        </a:p>
      </dgm:t>
    </dgm:pt>
    <dgm:pt modelId="{8DD60BF5-71C5-45C7-9CB0-BE6F318239F8}">
      <dgm:prSet/>
      <dgm:spPr/>
      <dgm:t>
        <a:bodyPr/>
        <a:lstStyle/>
        <a:p>
          <a:r>
            <a:rPr lang="en-SG" dirty="0"/>
            <a:t>📍 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地点：</a:t>
          </a:r>
          <a:r>
            <a:rPr lang="en-US" b="1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4-6</a:t>
          </a:r>
          <a:r>
            <a:rPr lang="ja-JP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个开放家园</a:t>
          </a:r>
          <a:endParaRPr lang="en-US" b="1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DB42D69-4BA8-40E1-BD67-1777794283E4}" type="parTrans" cxnId="{EC030CA5-FB13-4764-812E-D9E016E15483}">
      <dgm:prSet/>
      <dgm:spPr/>
      <dgm:t>
        <a:bodyPr/>
        <a:lstStyle/>
        <a:p>
          <a:endParaRPr lang="en-US"/>
        </a:p>
      </dgm:t>
    </dgm:pt>
    <dgm:pt modelId="{42CD3029-270B-4234-A026-1EE0812CF05A}" type="sibTrans" cxnId="{EC030CA5-FB13-4764-812E-D9E016E15483}">
      <dgm:prSet/>
      <dgm:spPr/>
      <dgm:t>
        <a:bodyPr/>
        <a:lstStyle/>
        <a:p>
          <a:endParaRPr lang="en-US"/>
        </a:p>
      </dgm:t>
    </dgm:pt>
    <dgm:pt modelId="{F4D739BD-C95B-C044-9A7C-F7F0D08F0263}" type="pres">
      <dgm:prSet presAssocID="{30C885BD-9EC4-42AA-BA70-E400FA2CA8BE}" presName="linear" presStyleCnt="0">
        <dgm:presLayoutVars>
          <dgm:animLvl val="lvl"/>
          <dgm:resizeHandles val="exact"/>
        </dgm:presLayoutVars>
      </dgm:prSet>
      <dgm:spPr/>
    </dgm:pt>
    <dgm:pt modelId="{91B40918-AE77-8547-B75D-85749519E20B}" type="pres">
      <dgm:prSet presAssocID="{DB32CC76-CC91-42CD-9DB9-9EBEEB51438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6BDF5A-988B-294F-A51D-8AD59C93994E}" type="pres">
      <dgm:prSet presAssocID="{29B930F5-7B01-4385-91F1-CBF444BBEA41}" presName="spacer" presStyleCnt="0"/>
      <dgm:spPr/>
    </dgm:pt>
    <dgm:pt modelId="{785F4F2F-D8D0-D848-9F57-FF72B4B2FE10}" type="pres">
      <dgm:prSet presAssocID="{2D837947-7E38-40F8-85B5-387BEEAD2B1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5DAE0D-6B1F-6C44-9676-FE15A39096D5}" type="pres">
      <dgm:prSet presAssocID="{86186488-305E-41D6-8FAE-3D03D98C1BDB}" presName="spacer" presStyleCnt="0"/>
      <dgm:spPr/>
    </dgm:pt>
    <dgm:pt modelId="{4D274AF0-B16D-5541-BD9A-DE3C503FA05D}" type="pres">
      <dgm:prSet presAssocID="{8DD60BF5-71C5-45C7-9CB0-BE6F318239F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BE36F6B-D716-F84C-836E-8A23405B769C}" type="presOf" srcId="{DB32CC76-CC91-42CD-9DB9-9EBEEB514386}" destId="{91B40918-AE77-8547-B75D-85749519E20B}" srcOrd="0" destOrd="0" presId="urn:microsoft.com/office/officeart/2005/8/layout/vList2"/>
    <dgm:cxn modelId="{EC030CA5-FB13-4764-812E-D9E016E15483}" srcId="{30C885BD-9EC4-42AA-BA70-E400FA2CA8BE}" destId="{8DD60BF5-71C5-45C7-9CB0-BE6F318239F8}" srcOrd="2" destOrd="0" parTransId="{1DB42D69-4BA8-40E1-BD67-1777794283E4}" sibTransId="{42CD3029-270B-4234-A026-1EE0812CF05A}"/>
    <dgm:cxn modelId="{DCFC4CAF-E998-4249-A513-A30E372EE41F}" srcId="{30C885BD-9EC4-42AA-BA70-E400FA2CA8BE}" destId="{DB32CC76-CC91-42CD-9DB9-9EBEEB514386}" srcOrd="0" destOrd="0" parTransId="{8C2DAE64-2CED-42D1-A9B1-789C527839F0}" sibTransId="{29B930F5-7B01-4385-91F1-CBF444BBEA41}"/>
    <dgm:cxn modelId="{51197DB5-5A8E-DF40-9729-F0DF5C601224}" type="presOf" srcId="{30C885BD-9EC4-42AA-BA70-E400FA2CA8BE}" destId="{F4D739BD-C95B-C044-9A7C-F7F0D08F0263}" srcOrd="0" destOrd="0" presId="urn:microsoft.com/office/officeart/2005/8/layout/vList2"/>
    <dgm:cxn modelId="{7E1D66BE-678C-C744-9799-F390DF978037}" type="presOf" srcId="{2D837947-7E38-40F8-85B5-387BEEAD2B1A}" destId="{785F4F2F-D8D0-D848-9F57-FF72B4B2FE10}" srcOrd="0" destOrd="0" presId="urn:microsoft.com/office/officeart/2005/8/layout/vList2"/>
    <dgm:cxn modelId="{402230CC-4028-4834-AB2D-44BA3382CE7C}" srcId="{30C885BD-9EC4-42AA-BA70-E400FA2CA8BE}" destId="{2D837947-7E38-40F8-85B5-387BEEAD2B1A}" srcOrd="1" destOrd="0" parTransId="{467E8E55-6556-4966-A4DF-FD16C56AAD0E}" sibTransId="{86186488-305E-41D6-8FAE-3D03D98C1BDB}"/>
    <dgm:cxn modelId="{C170C0E8-0A7C-B04C-8F9A-5B216028A639}" type="presOf" srcId="{8DD60BF5-71C5-45C7-9CB0-BE6F318239F8}" destId="{4D274AF0-B16D-5541-BD9A-DE3C503FA05D}" srcOrd="0" destOrd="0" presId="urn:microsoft.com/office/officeart/2005/8/layout/vList2"/>
    <dgm:cxn modelId="{E424D59C-8717-C84A-8F5D-C339048B279E}" type="presParOf" srcId="{F4D739BD-C95B-C044-9A7C-F7F0D08F0263}" destId="{91B40918-AE77-8547-B75D-85749519E20B}" srcOrd="0" destOrd="0" presId="urn:microsoft.com/office/officeart/2005/8/layout/vList2"/>
    <dgm:cxn modelId="{F056FEEA-CE6B-BD47-A64B-80076504D4BE}" type="presParOf" srcId="{F4D739BD-C95B-C044-9A7C-F7F0D08F0263}" destId="{9D6BDF5A-988B-294F-A51D-8AD59C93994E}" srcOrd="1" destOrd="0" presId="urn:microsoft.com/office/officeart/2005/8/layout/vList2"/>
    <dgm:cxn modelId="{7000BE7A-C7B6-8741-8C76-ECFFEADB2B3C}" type="presParOf" srcId="{F4D739BD-C95B-C044-9A7C-F7F0D08F0263}" destId="{785F4F2F-D8D0-D848-9F57-FF72B4B2FE10}" srcOrd="2" destOrd="0" presId="urn:microsoft.com/office/officeart/2005/8/layout/vList2"/>
    <dgm:cxn modelId="{9E08C907-53AB-6144-A91D-A20154FB1238}" type="presParOf" srcId="{F4D739BD-C95B-C044-9A7C-F7F0D08F0263}" destId="{5E5DAE0D-6B1F-6C44-9676-FE15A39096D5}" srcOrd="3" destOrd="0" presId="urn:microsoft.com/office/officeart/2005/8/layout/vList2"/>
    <dgm:cxn modelId="{B9EECDAE-6488-7842-A5F1-F2014CA55F4A}" type="presParOf" srcId="{F4D739BD-C95B-C044-9A7C-F7F0D08F0263}" destId="{4D274AF0-B16D-5541-BD9A-DE3C503FA0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40918-AE77-8547-B75D-85749519E20B}">
      <dsp:nvSpPr>
        <dsp:cNvPr id="0" name=""/>
        <dsp:cNvSpPr/>
      </dsp:nvSpPr>
      <dsp:spPr>
        <a:xfrm>
          <a:off x="0" y="255265"/>
          <a:ext cx="10335350" cy="11161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600" kern="1200" dirty="0"/>
            <a:t>📅 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日期：</a:t>
          </a:r>
          <a:r>
            <a:rPr lang="en-US" sz="3600" b="1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12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月</a:t>
          </a:r>
          <a:r>
            <a:rPr lang="en-US" sz="3600" b="1" i="0" kern="1200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13</a:t>
          </a:r>
          <a:r>
            <a:rPr lang="ja-JP" sz="3600" b="1" i="0" kern="120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日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（周</a:t>
          </a:r>
          <a:r>
            <a:rPr lang="ja-JP" altLang="en-US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六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） </a:t>
          </a:r>
          <a:r>
            <a:rPr lang="en-US" sz="3600" b="1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12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月</a:t>
          </a:r>
          <a:r>
            <a:rPr lang="en-US" sz="3600" b="1" i="0" kern="1200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20</a:t>
          </a:r>
          <a:r>
            <a:rPr lang="ja-JP" sz="3600" b="1" i="0" kern="120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日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（周</a:t>
          </a:r>
          <a:r>
            <a:rPr lang="ja-JP" altLang="en-US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六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）</a:t>
          </a:r>
          <a:endParaRPr lang="en-US" sz="3600" b="1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4487" y="309752"/>
        <a:ext cx="10226376" cy="1007205"/>
      </dsp:txXfrm>
    </dsp:sp>
    <dsp:sp modelId="{785F4F2F-D8D0-D848-9F57-FF72B4B2FE10}">
      <dsp:nvSpPr>
        <dsp:cNvPr id="0" name=""/>
        <dsp:cNvSpPr/>
      </dsp:nvSpPr>
      <dsp:spPr>
        <a:xfrm>
          <a:off x="0" y="1475125"/>
          <a:ext cx="10335350" cy="11161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600" kern="1200" dirty="0"/>
            <a:t>⏰ 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时间：晚上 </a:t>
          </a:r>
          <a:r>
            <a:rPr lang="en-US" sz="3600" b="1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7:30 – 9:30</a:t>
          </a:r>
        </a:p>
      </dsp:txBody>
      <dsp:txXfrm>
        <a:off x="54487" y="1529612"/>
        <a:ext cx="10226376" cy="1007205"/>
      </dsp:txXfrm>
    </dsp:sp>
    <dsp:sp modelId="{4D274AF0-B16D-5541-BD9A-DE3C503FA05D}">
      <dsp:nvSpPr>
        <dsp:cNvPr id="0" name=""/>
        <dsp:cNvSpPr/>
      </dsp:nvSpPr>
      <dsp:spPr>
        <a:xfrm>
          <a:off x="0" y="2694985"/>
          <a:ext cx="10335350" cy="11161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600" kern="1200" dirty="0"/>
            <a:t>📍 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地点：</a:t>
          </a:r>
          <a:r>
            <a:rPr lang="en-US" sz="3600" b="1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4-6</a:t>
          </a:r>
          <a:r>
            <a:rPr lang="ja-JP" sz="36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个开放家园</a:t>
          </a:r>
          <a:endParaRPr lang="en-US" sz="3600" b="1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4487" y="2749472"/>
        <a:ext cx="10226376" cy="1007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24A2F-645B-A845-ABDA-E46625DF7D48}" type="datetimeFigureOut">
              <a:rPr lang="en-US" smtClean="0"/>
              <a:t>11/1/25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449EE-CE98-234C-8D3D-C8A40BD95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4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449EE-CE98-234C-8D3D-C8A40BD950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98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D997A-1877-12A6-B392-CDE5DA9CB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DEC13-689A-4FEB-0CCA-3BD88DD2C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E2D086-0067-5F2A-F370-77484AEC5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1834B-E3CE-E417-18B6-FC33C861E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449EE-CE98-234C-8D3D-C8A40BD950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4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449EE-CE98-234C-8D3D-C8A40BD950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7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E670C-01C5-7827-05EF-E6219279B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8ECC3-BE0E-9D5A-7524-95E4EC30C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0FE91C-2226-5415-9306-E103DC14C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2C2F9-48F4-6611-8B43-48B6E0369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449EE-CE98-234C-8D3D-C8A40BD950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763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449EE-CE98-234C-8D3D-C8A40BD950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7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A3A5A-488D-4C28-9B19-46A7A2403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51C3D-CCD0-2604-6B94-871DADFA2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60C33-135A-9DA0-9FD6-84FD9F682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10442-15B1-296D-7B24-2397A9C3A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449EE-CE98-234C-8D3D-C8A40BD950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7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59F-8497-E37B-2E65-4F2D32BAE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890FC-9EE1-8778-F554-927EA831A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0690F-1563-53BE-8C23-26B39112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E1966-90C0-8B35-3C8E-73BD8429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936BF-3EB1-9725-4D9C-B3E0ED06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1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6930-F210-3B2E-1F84-427B933C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85D83-3397-B75A-D93A-B377447B9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20D61-3059-8C8A-3324-50E1092A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882DF-8383-0DBE-C770-D29CB0B1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3C1C1-6A1B-0E48-840D-FF23D0E2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901FC-2941-6E64-ECAA-F540D5AFD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99BC6-4E3F-D7F8-92EB-BB5B7CADE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F297F-BB32-4EE1-EEF6-824E9F4C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1332B-B12D-D17B-D8C6-1C913729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50B47-5B9A-D6E4-A361-835A09E6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8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859B-416B-4052-4112-8779FEE6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003E3-238C-7B7B-5BBB-E9D1F3D9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0132-5DA6-69A8-46A2-288E2C49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45261-7D3C-1A94-D4B0-8D9FA8BD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2A7AC-C851-5E50-891D-64F17FF25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3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9945-EE02-A294-262F-46E1D4715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EA0F1-B634-E152-6371-066DD79BB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3FF3C-DAD4-A7BE-A26F-F6F86EC4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C0A4-0640-7EC9-E2E7-47D39C2E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8F45C-AEF1-182D-D16C-7FFB492A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9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6078-A894-30D9-C78F-E957EB3D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C5E86-8248-307C-EA58-C124BD608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2837D-F864-9648-BD60-2D4F282BB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61B35-7B52-7392-EB52-ECA0BA31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042A3-F4FA-B883-DC24-16D79C0A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9C53A-B40A-706E-28DE-95738D21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C7DAB-9406-6A4E-016E-E7CE29D5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D2822-6B93-1D28-854A-C5EBC65D0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D8715-068C-4E04-D884-DA07C28A8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2A350-0629-845A-7B51-EEC96AE46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3C545-B5FA-33BC-FEDA-F30BC89FF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1921B-4EF9-E3FE-B401-607540AA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E8FD08-7670-943D-20CA-0226DCCB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4093A-D237-3F36-2410-088E43E3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0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8A95-CBC8-C8A8-2292-A895AEC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AE8F7-45D1-D054-BBEF-8A11355E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1443D-DEE6-840A-D504-05AF37A2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B7157-D199-97D5-C1CB-AFBD3B1D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6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9479F-D4E9-1EAD-F08C-87A91142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C6149E-C3A5-CA36-E200-06D8D125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A8DAD-697B-F7D4-FF53-537187B7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7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B3F0-5DBD-D451-76CE-8BA2C4A2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287C-2F06-CBD4-37F0-AA2C5C13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874B5-823D-5A27-7051-6F77191D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5DE94-FE28-09C2-84E0-72ADD1B2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7B1A5-F2ED-39D5-4231-4DEB9453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AFE47-D43E-0ABD-2BDA-26663FDDA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8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2C41-27BB-2599-5726-5430AEFA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72425-7154-2EEE-1765-5B8B88680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8399D-18AD-0596-3F3B-E137C7807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F9BD8-4D12-E900-FA41-F204D919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28EE-A1EA-6343-AA00-DBC676A0F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A6A30-0522-62A6-2C43-B82A70A2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9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7233A-C0D6-F3E6-E3DD-2C7622E0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79E7F-A7A7-1780-531B-BEBA0B63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99CD0-C553-91C0-AB67-089E4F62B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7E497-533B-1048-ACCB-4F1D6C9D13AB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97513-322B-619E-60F3-7900A0218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7AAFF-2A21-0D32-D738-CB0773EB7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D4499-69B9-77FE-714E-F274EF61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11" r="2452" b="-1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7BFC00-09A3-D412-CD31-48B832B5A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476" y="4322377"/>
            <a:ext cx="5924914" cy="1690409"/>
          </a:xfrm>
        </p:spPr>
        <p:txBody>
          <a:bodyPr anchor="b">
            <a:normAutofit fontScale="90000"/>
          </a:bodyPr>
          <a:lstStyle/>
          <a:p>
            <a:pPr algn="l"/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神的拣选与人的责任（下）</a:t>
            </a:r>
            <a:br>
              <a:rPr 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en-US" sz="2800" dirty="0"/>
              <a:t>The Predestination of God and the Responsibility of Man (Part </a:t>
            </a:r>
            <a:r>
              <a:rPr lang="en-US" altLang="zh-CN" sz="2800" dirty="0"/>
              <a:t>3</a:t>
            </a:r>
            <a:r>
              <a:rPr lang="en-US" sz="2800" dirty="0"/>
              <a:t>)</a:t>
            </a:r>
            <a:br>
              <a:rPr lang="en-SG" sz="2800" dirty="0"/>
            </a:br>
            <a:endParaRPr lang="en-US" sz="2800" dirty="0"/>
          </a:p>
        </p:txBody>
      </p:sp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84551D49-17D7-FF18-21E9-E3E47DCC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51" r="699" b="-1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362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41687-0CF2-FBD4-92EC-465F3FCB1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F5C9855A-AB65-DFE6-85EE-586E6123B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9C1D6-25A6-73B8-36AC-C758096C8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759" y="2846161"/>
            <a:ext cx="9144000" cy="31707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5300" b="1" dirty="0">
                <a:latin typeface="SimHei" panose="02010609060101010101" pitchFamily="49" charset="-122"/>
                <a:ea typeface="SimHei" panose="02010609060101010101" pitchFamily="49" charset="-122"/>
              </a:rPr>
              <a:t>为人的救恩祈求祷告 。</a:t>
            </a:r>
            <a:br>
              <a:rPr lang="en-US" altLang="zh-CN" sz="6700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en-US" sz="2800" b="1" dirty="0">
                <a:solidFill>
                  <a:schemeClr val="bg1"/>
                </a:solidFill>
              </a:rPr>
              <a:t>Pray and intercede for the salvation of others.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751682-366C-2AAB-0B51-093C93872129}"/>
              </a:ext>
            </a:extLst>
          </p:cNvPr>
          <p:cNvSpPr/>
          <p:nvPr/>
        </p:nvSpPr>
        <p:spPr>
          <a:xfrm>
            <a:off x="5037056" y="841082"/>
            <a:ext cx="2117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【2】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0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63F2F-3967-0E0D-E05B-874F4E57C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8721794-332D-DEDC-5A65-E0B1D6D2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B250AA-58A7-8867-FC63-121968B5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26" y="1151905"/>
            <a:ext cx="11834947" cy="404698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zh-CN" altLang="en-US" sz="32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弗 </a:t>
            </a:r>
            <a:r>
              <a:rPr lang="en-US" altLang="zh-CN" sz="36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1:4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0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就如神从</a:t>
            </a:r>
            <a:r>
              <a:rPr lang="zh-CN" altLang="en-US" sz="40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创立世界以前</a:t>
            </a:r>
            <a:r>
              <a:rPr lang="zh-CN" altLang="en-US" sz="40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，在基督里拣选了我们</a:t>
            </a:r>
            <a:r>
              <a:rPr lang="en-US" altLang="zh-CN" sz="40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... </a:t>
            </a:r>
            <a:r>
              <a:rPr lang="zh-CN" altLang="en-US" sz="40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” </a:t>
            </a:r>
            <a:endParaRPr lang="en-US" altLang="zh-CN" sz="40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FB36CE-EC0F-D146-A5E5-42168B38C450}"/>
              </a:ext>
            </a:extLst>
          </p:cNvPr>
          <p:cNvSpPr/>
          <p:nvPr/>
        </p:nvSpPr>
        <p:spPr>
          <a:xfrm>
            <a:off x="193096" y="5198887"/>
            <a:ext cx="11834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Eph 1:4  even as he chose us in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before the foundation of the world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184275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F6F72E80-38B6-215A-8A9D-6F655E70056F}"/>
              </a:ext>
            </a:extLst>
          </p:cNvPr>
          <p:cNvSpPr/>
          <p:nvPr/>
        </p:nvSpPr>
        <p:spPr>
          <a:xfrm>
            <a:off x="4125686" y="2163918"/>
            <a:ext cx="3940628" cy="2422566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被创</a:t>
            </a:r>
            <a:endParaRPr lang="en-US" sz="4000" dirty="0"/>
          </a:p>
          <a:p>
            <a:pPr algn="ctr"/>
            <a:r>
              <a:rPr lang="en-US" sz="2000" dirty="0"/>
              <a:t>created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67C3E-B1DC-AF27-ABEA-7166DD794FAC}"/>
              </a:ext>
            </a:extLst>
          </p:cNvPr>
          <p:cNvSpPr txBox="1"/>
          <p:nvPr/>
        </p:nvSpPr>
        <p:spPr>
          <a:xfrm>
            <a:off x="5311170" y="541800"/>
            <a:ext cx="156966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/>
              <a:t>物质</a:t>
            </a:r>
            <a:endParaRPr lang="en-US" sz="5400" dirty="0"/>
          </a:p>
          <a:p>
            <a:pPr algn="ctr"/>
            <a:r>
              <a:rPr lang="en-US" sz="3200" dirty="0"/>
              <a:t>Matter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36B66-26BA-4DE4-2DB4-45C64BC9D277}"/>
              </a:ext>
            </a:extLst>
          </p:cNvPr>
          <p:cNvSpPr txBox="1"/>
          <p:nvPr/>
        </p:nvSpPr>
        <p:spPr>
          <a:xfrm>
            <a:off x="2215141" y="3702002"/>
            <a:ext cx="156966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/>
              <a:t>空间</a:t>
            </a:r>
            <a:endParaRPr lang="en-US" sz="5400" dirty="0"/>
          </a:p>
          <a:p>
            <a:pPr algn="ctr"/>
            <a:r>
              <a:rPr lang="en-US" sz="3200" dirty="0"/>
              <a:t>Space</a:t>
            </a:r>
            <a:endParaRPr lang="en-US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E6709-9CAC-C99F-B191-C79C185C772B}"/>
              </a:ext>
            </a:extLst>
          </p:cNvPr>
          <p:cNvSpPr txBox="1"/>
          <p:nvPr/>
        </p:nvSpPr>
        <p:spPr>
          <a:xfrm>
            <a:off x="8258229" y="3711100"/>
            <a:ext cx="156966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/>
              <a:t>时间</a:t>
            </a:r>
            <a:endParaRPr lang="en-US" sz="5400" dirty="0"/>
          </a:p>
          <a:p>
            <a:pPr algn="ctr"/>
            <a:r>
              <a:rPr lang="en-US" sz="3200" dirty="0"/>
              <a:t>Time</a:t>
            </a:r>
            <a:endParaRPr lang="en-US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A5C9B-7472-7064-468A-49487C6C60DD}"/>
              </a:ext>
            </a:extLst>
          </p:cNvPr>
          <p:cNvSpPr txBox="1"/>
          <p:nvPr/>
        </p:nvSpPr>
        <p:spPr>
          <a:xfrm>
            <a:off x="1814293" y="5885313"/>
            <a:ext cx="85634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2060"/>
                </a:solidFill>
              </a:rPr>
              <a:t>物质、空间与时间是不可分割地相互关联的。</a:t>
            </a:r>
            <a:endParaRPr lang="en-US" altLang="zh-CN" sz="2800" b="1" dirty="0">
              <a:solidFill>
                <a:srgbClr val="002060"/>
              </a:solidFill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Time, space, and matter are inseparably interrelated.</a:t>
            </a:r>
          </a:p>
        </p:txBody>
      </p:sp>
    </p:spTree>
    <p:extLst>
      <p:ext uri="{BB962C8B-B14F-4D97-AF65-F5344CB8AC3E}">
        <p14:creationId xmlns:p14="http://schemas.microsoft.com/office/powerpoint/2010/main" val="367584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77C2904-78AD-4ACF-E550-3D7F746BF171}"/>
              </a:ext>
            </a:extLst>
          </p:cNvPr>
          <p:cNvSpPr/>
          <p:nvPr/>
        </p:nvSpPr>
        <p:spPr>
          <a:xfrm>
            <a:off x="5011386" y="3436710"/>
            <a:ext cx="2683824" cy="256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/>
              <a:t>创造的开始</a:t>
            </a:r>
            <a:endParaRPr lang="en-US" sz="2600" b="1" dirty="0"/>
          </a:p>
          <a:p>
            <a:pPr algn="ctr"/>
            <a:r>
              <a:rPr lang="en-US" dirty="0"/>
              <a:t>Creation’s beginning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C810D-30CB-FA05-907F-6F3809AC719E}"/>
              </a:ext>
            </a:extLst>
          </p:cNvPr>
          <p:cNvSpPr txBox="1"/>
          <p:nvPr/>
        </p:nvSpPr>
        <p:spPr>
          <a:xfrm>
            <a:off x="5011386" y="6001780"/>
            <a:ext cx="26838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时间、空间与物质 </a:t>
            </a:r>
            <a:endParaRPr lang="en-US" altLang="zh-CN" sz="2400" b="1" dirty="0"/>
          </a:p>
          <a:p>
            <a:r>
              <a:rPr lang="en-US" sz="1800" b="1" dirty="0">
                <a:solidFill>
                  <a:srgbClr val="002060"/>
                </a:solidFill>
              </a:rPr>
              <a:t>Time, space, and matter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1E76C6-8104-19CB-D6B8-C6D39B6F9200}"/>
              </a:ext>
            </a:extLst>
          </p:cNvPr>
          <p:cNvCxnSpPr/>
          <p:nvPr/>
        </p:nvCxnSpPr>
        <p:spPr>
          <a:xfrm>
            <a:off x="0" y="3301340"/>
            <a:ext cx="12192000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0FD4101-3E76-5944-F4D2-0B26E8C27ADF}"/>
              </a:ext>
            </a:extLst>
          </p:cNvPr>
          <p:cNvSpPr txBox="1"/>
          <p:nvPr/>
        </p:nvSpPr>
        <p:spPr>
          <a:xfrm>
            <a:off x="4485067" y="486888"/>
            <a:ext cx="357020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/>
              <a:t>神在永恒</a:t>
            </a:r>
            <a:endParaRPr lang="en-US" sz="2400" dirty="0"/>
          </a:p>
          <a:p>
            <a:pPr algn="ctr"/>
            <a:r>
              <a:rPr lang="en-US" sz="2800" dirty="0"/>
              <a:t>God in eternity</a:t>
            </a:r>
          </a:p>
        </p:txBody>
      </p:sp>
    </p:spTree>
    <p:extLst>
      <p:ext uri="{BB962C8B-B14F-4D97-AF65-F5344CB8AC3E}">
        <p14:creationId xmlns:p14="http://schemas.microsoft.com/office/powerpoint/2010/main" val="66259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8583A-B0A6-CD12-5461-E85AE9DCA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F5B0063-5542-817B-88B5-C6CA03432E70}"/>
              </a:ext>
            </a:extLst>
          </p:cNvPr>
          <p:cNvSpPr txBox="1"/>
          <p:nvPr/>
        </p:nvSpPr>
        <p:spPr>
          <a:xfrm>
            <a:off x="0" y="285008"/>
            <a:ext cx="12192000" cy="144655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</a:rPr>
              <a:t>什么是永恒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What is eternity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D3B71-B74C-D263-50BE-167F2C81E957}"/>
              </a:ext>
            </a:extLst>
          </p:cNvPr>
          <p:cNvSpPr txBox="1"/>
          <p:nvPr/>
        </p:nvSpPr>
        <p:spPr>
          <a:xfrm>
            <a:off x="2942111" y="3200800"/>
            <a:ext cx="7140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/>
              <a:t>没有人知道什么是“永恒”</a:t>
            </a:r>
            <a:endParaRPr lang="en-US" altLang="zh-CN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E8D93-3D8B-218B-4203-819A7852EE33}"/>
              </a:ext>
            </a:extLst>
          </p:cNvPr>
          <p:cNvSpPr txBox="1"/>
          <p:nvPr/>
        </p:nvSpPr>
        <p:spPr>
          <a:xfrm>
            <a:off x="2738746" y="4664778"/>
            <a:ext cx="7770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/>
              <a:t>No one knows what “eternity” truly 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6666A-B871-85FA-2A4A-1AC2EC724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004" y="2324350"/>
            <a:ext cx="2933450" cy="2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82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D3B62D-1967-E80A-99D9-908433539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AAA7A4C-B774-06DE-65F4-2C0621988EBA}"/>
              </a:ext>
            </a:extLst>
          </p:cNvPr>
          <p:cNvSpPr txBox="1"/>
          <p:nvPr/>
        </p:nvSpPr>
        <p:spPr>
          <a:xfrm>
            <a:off x="0" y="285008"/>
            <a:ext cx="12192000" cy="144655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永恒不是时间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Eternity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is not time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F1A68-72DC-8030-4EA6-72C1C9D64DC5}"/>
              </a:ext>
            </a:extLst>
          </p:cNvPr>
          <p:cNvSpPr txBox="1"/>
          <p:nvPr/>
        </p:nvSpPr>
        <p:spPr>
          <a:xfrm>
            <a:off x="3289465" y="2191397"/>
            <a:ext cx="713707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/>
              <a:t>1. </a:t>
            </a:r>
            <a:r>
              <a:rPr lang="zh-CN" altLang="en-US" sz="4000" b="1" dirty="0">
                <a:solidFill>
                  <a:srgbClr val="C00000"/>
                </a:solidFill>
              </a:rPr>
              <a:t>永恒</a:t>
            </a:r>
            <a:r>
              <a:rPr lang="zh-CN" altLang="en-US" sz="4000" b="1" dirty="0">
                <a:solidFill>
                  <a:srgbClr val="C00000"/>
                </a:solidFill>
                <a:highlight>
                  <a:srgbClr val="FFFF00"/>
                </a:highlight>
              </a:rPr>
              <a:t>不是</a:t>
            </a:r>
            <a:r>
              <a:rPr lang="zh-CN" altLang="en-US" sz="4000" b="1" dirty="0">
                <a:solidFill>
                  <a:srgbClr val="C00000"/>
                </a:solidFill>
              </a:rPr>
              <a:t>时间的开始 </a:t>
            </a:r>
            <a:endParaRPr lang="en-US" altLang="zh-CN" sz="40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Eternity is not the beginning of time.</a:t>
            </a:r>
          </a:p>
          <a:p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altLang="zh-CN" sz="4000" b="1" dirty="0">
                <a:solidFill>
                  <a:srgbClr val="C00000"/>
                </a:solidFill>
              </a:rPr>
              <a:t>2.</a:t>
            </a:r>
            <a:r>
              <a:rPr lang="zh-CN" altLang="en-US" sz="4000" b="1" dirty="0"/>
              <a:t>永恒</a:t>
            </a:r>
            <a:r>
              <a:rPr lang="zh-CN" altLang="en-US" sz="4000" b="1" dirty="0">
                <a:highlight>
                  <a:srgbClr val="FFFF00"/>
                </a:highlight>
              </a:rPr>
              <a:t>不是</a:t>
            </a:r>
            <a:r>
              <a:rPr lang="zh-CN" altLang="en-US" sz="4000" b="1" dirty="0"/>
              <a:t>时间之前</a:t>
            </a:r>
            <a:endParaRPr lang="en-US" altLang="zh-CN" sz="4000" b="1" dirty="0"/>
          </a:p>
          <a:p>
            <a:r>
              <a:rPr lang="en-US" sz="2800" b="1" dirty="0"/>
              <a:t>Eternity is not time.</a:t>
            </a:r>
            <a:br>
              <a:rPr lang="en-US" sz="2800" b="1" dirty="0"/>
            </a:br>
            <a:endParaRPr lang="en-US" altLang="zh-CN" sz="2800" b="1" dirty="0">
              <a:solidFill>
                <a:srgbClr val="002060"/>
              </a:solidFill>
            </a:endParaRPr>
          </a:p>
          <a:p>
            <a:r>
              <a:rPr lang="en-US" altLang="zh-CN" sz="4000" b="1" dirty="0"/>
              <a:t>3. </a:t>
            </a:r>
            <a:r>
              <a:rPr lang="zh-CN" altLang="en-US" sz="4000" b="1" dirty="0"/>
              <a:t>永恒</a:t>
            </a:r>
            <a:r>
              <a:rPr lang="zh-CN" altLang="en-US" sz="4000" b="1" dirty="0">
                <a:highlight>
                  <a:srgbClr val="FFFF00"/>
                </a:highlight>
              </a:rPr>
              <a:t>不是</a:t>
            </a:r>
            <a:r>
              <a:rPr lang="zh-CN" altLang="en-US" sz="4000" b="1" dirty="0"/>
              <a:t>永无止境的时间。</a:t>
            </a:r>
            <a:endParaRPr lang="en-US" altLang="zh-CN" sz="4000" b="1" dirty="0"/>
          </a:p>
          <a:p>
            <a:r>
              <a:rPr lang="en-US" sz="2800" b="1" dirty="0"/>
              <a:t>Eternity is not endless time.</a:t>
            </a:r>
            <a:r>
              <a:rPr lang="zh-CN" altLang="en-US" sz="2800" b="1" dirty="0"/>
              <a:t> </a:t>
            </a:r>
            <a:endParaRPr lang="en-US" altLang="zh-CN" sz="2800" b="1" dirty="0"/>
          </a:p>
        </p:txBody>
      </p:sp>
    </p:spTree>
    <p:extLst>
      <p:ext uri="{BB962C8B-B14F-4D97-AF65-F5344CB8AC3E}">
        <p14:creationId xmlns:p14="http://schemas.microsoft.com/office/powerpoint/2010/main" val="79552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BB219-C810-8928-3CFF-8FFCD04A8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18A6F5B-9899-EE9D-192B-A082B8353C79}"/>
              </a:ext>
            </a:extLst>
          </p:cNvPr>
          <p:cNvSpPr/>
          <p:nvPr/>
        </p:nvSpPr>
        <p:spPr>
          <a:xfrm>
            <a:off x="5533902" y="4667005"/>
            <a:ext cx="1638794" cy="13782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被造物</a:t>
            </a:r>
            <a:endParaRPr lang="en-US" sz="2400" b="1" dirty="0"/>
          </a:p>
          <a:p>
            <a:pPr algn="ctr"/>
            <a:r>
              <a:rPr lang="en-US" sz="1600" dirty="0"/>
              <a:t>creatures</a:t>
            </a:r>
            <a:endParaRPr lang="en-US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1661F-7C8C-84AF-057B-E32178189551}"/>
              </a:ext>
            </a:extLst>
          </p:cNvPr>
          <p:cNvSpPr txBox="1"/>
          <p:nvPr/>
        </p:nvSpPr>
        <p:spPr>
          <a:xfrm>
            <a:off x="7327074" y="5106772"/>
            <a:ext cx="26838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/>
              <a:t>时间、空间与物质 </a:t>
            </a:r>
            <a:endParaRPr lang="en-US" altLang="zh-CN" sz="2400" b="1" dirty="0"/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Time, space, and matter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96CC1B-C683-21CF-BCB1-CF694F12BC99}"/>
              </a:ext>
            </a:extLst>
          </p:cNvPr>
          <p:cNvCxnSpPr/>
          <p:nvPr/>
        </p:nvCxnSpPr>
        <p:spPr>
          <a:xfrm>
            <a:off x="0" y="3301340"/>
            <a:ext cx="12192000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DCE1D47-C692-04C1-22A0-25F3EB51B491}"/>
              </a:ext>
            </a:extLst>
          </p:cNvPr>
          <p:cNvSpPr/>
          <p:nvPr/>
        </p:nvSpPr>
        <p:spPr>
          <a:xfrm>
            <a:off x="4736274" y="191202"/>
            <a:ext cx="3006438" cy="2764169"/>
          </a:xfrm>
          <a:prstGeom prst="ellipse">
            <a:avLst/>
          </a:prstGeom>
          <a:solidFill>
            <a:srgbClr val="F482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上帝</a:t>
            </a:r>
            <a:endParaRPr lang="en-US" sz="4800" b="1" dirty="0"/>
          </a:p>
          <a:p>
            <a:pPr algn="ctr"/>
            <a:r>
              <a:rPr lang="en-US" sz="3200" dirty="0"/>
              <a:t>God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89395-01F1-1172-81B9-A07F8AFAF03D}"/>
              </a:ext>
            </a:extLst>
          </p:cNvPr>
          <p:cNvSpPr txBox="1"/>
          <p:nvPr/>
        </p:nvSpPr>
        <p:spPr>
          <a:xfrm>
            <a:off x="8668986" y="1012346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/>
              <a:t>创造者</a:t>
            </a:r>
            <a:endParaRPr lang="en-US" sz="3600" dirty="0"/>
          </a:p>
          <a:p>
            <a:pPr algn="ctr"/>
            <a:r>
              <a:rPr lang="en-US" dirty="0"/>
              <a:t>creator</a:t>
            </a:r>
          </a:p>
        </p:txBody>
      </p:sp>
    </p:spTree>
    <p:extLst>
      <p:ext uri="{BB962C8B-B14F-4D97-AF65-F5344CB8AC3E}">
        <p14:creationId xmlns:p14="http://schemas.microsoft.com/office/powerpoint/2010/main" val="2041883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4AFD1-2372-18B9-7FF1-3DE2E53D7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C909F3DF-E1DB-BDF1-9AB0-F644E390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08" y="4843046"/>
            <a:ext cx="1742786" cy="1498195"/>
          </a:xfrm>
          <a:prstGeom prst="ellipse">
            <a:avLst/>
          </a:prstGeom>
          <a:ln w="8890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2ADA46-E5A0-8793-1E6F-74290491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73" y="188595"/>
            <a:ext cx="3427944" cy="2862333"/>
          </a:xfrm>
          <a:prstGeom prst="ellipse">
            <a:avLst/>
          </a:prstGeom>
          <a:ln w="88900">
            <a:solidFill>
              <a:srgbClr val="FFC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A0D056-FEEE-40C9-F207-C9147A6A6991}"/>
              </a:ext>
            </a:extLst>
          </p:cNvPr>
          <p:cNvSpPr txBox="1"/>
          <p:nvPr/>
        </p:nvSpPr>
        <p:spPr>
          <a:xfrm>
            <a:off x="4178363" y="601183"/>
            <a:ext cx="72561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 err="1"/>
              <a:t>金庸</a:t>
            </a:r>
            <a:endParaRPr lang="en-US" sz="32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01B7231-83C0-E7CC-EEFC-C50740B404D4}"/>
              </a:ext>
            </a:extLst>
          </p:cNvPr>
          <p:cNvCxnSpPr/>
          <p:nvPr/>
        </p:nvCxnSpPr>
        <p:spPr>
          <a:xfrm>
            <a:off x="0" y="3325090"/>
            <a:ext cx="12192000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2E4CA67-E1CF-8407-255C-93E0EB413F51}"/>
              </a:ext>
            </a:extLst>
          </p:cNvPr>
          <p:cNvSpPr txBox="1"/>
          <p:nvPr/>
        </p:nvSpPr>
        <p:spPr>
          <a:xfrm>
            <a:off x="6762764" y="5351245"/>
            <a:ext cx="4875054" cy="481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武侠世界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《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射雕英雄传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》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073D2-ABB6-7D25-ACB5-1C86F9CF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97" y="4381995"/>
            <a:ext cx="3159976" cy="2113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0EB3B4-45DF-81B0-7FCC-C7E43551860B}"/>
              </a:ext>
            </a:extLst>
          </p:cNvPr>
          <p:cNvSpPr txBox="1"/>
          <p:nvPr/>
        </p:nvSpPr>
        <p:spPr>
          <a:xfrm>
            <a:off x="8312727" y="1223158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SimHei" panose="02010609060101010101" pitchFamily="49" charset="-122"/>
                <a:ea typeface="SimHei" panose="02010609060101010101" pitchFamily="49" charset="-122"/>
              </a:rPr>
              <a:t>作家创造者</a:t>
            </a:r>
            <a:endParaRPr 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dirty="0">
                <a:latin typeface="SimHei" panose="02010609060101010101" pitchFamily="49" charset="-122"/>
                <a:ea typeface="SimHei" panose="02010609060101010101" pitchFamily="49" charset="-122"/>
              </a:rPr>
              <a:t>Writer and creator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DBD11-0BE4-70FE-C3EF-6C0FD4ACF130}"/>
              </a:ext>
            </a:extLst>
          </p:cNvPr>
          <p:cNvSpPr txBox="1"/>
          <p:nvPr/>
        </p:nvSpPr>
        <p:spPr>
          <a:xfrm>
            <a:off x="8428142" y="4042028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latin typeface="SimHei" panose="02010609060101010101" pitchFamily="49" charset="-122"/>
                <a:ea typeface="SimHei" panose="02010609060101010101" pitchFamily="49" charset="-122"/>
              </a:rPr>
              <a:t>被创作 </a:t>
            </a:r>
            <a:endParaRPr lang="en-US" altLang="zh-CN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dirty="0">
                <a:latin typeface="SimHei" panose="02010609060101010101" pitchFamily="49" charset="-122"/>
                <a:ea typeface="SimHei" panose="02010609060101010101" pitchFamily="49" charset="-122"/>
              </a:rPr>
              <a:t>Is being composed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D73D0-CDB4-8D1D-88D0-7E2365DBED49}"/>
              </a:ext>
            </a:extLst>
          </p:cNvPr>
          <p:cNvSpPr txBox="1"/>
          <p:nvPr/>
        </p:nvSpPr>
        <p:spPr>
          <a:xfrm>
            <a:off x="142504" y="2215930"/>
            <a:ext cx="2698667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这是一种</a:t>
            </a:r>
            <a:r>
              <a:rPr lang="zh-CN" altLang="en-US" sz="2000" b="1" dirty="0">
                <a:latin typeface="SimHei" panose="02010609060101010101" pitchFamily="49" charset="-122"/>
                <a:ea typeface="SimHei" panose="02010609060101010101" pitchFamily="49" charset="-122"/>
              </a:rPr>
              <a:t>假设性比喻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CN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1600" b="1" dirty="0"/>
              <a:t>a hypothetical metaphor</a:t>
            </a:r>
            <a:endParaRPr lang="en-US" sz="1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494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D5769-7F43-D54B-1A02-B7A7CC5FE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9E456F32-F9DA-FFDD-52C0-A6B1065F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879" y="4178949"/>
            <a:ext cx="1845054" cy="1586110"/>
          </a:xfrm>
          <a:prstGeom prst="ellipse">
            <a:avLst/>
          </a:prstGeom>
          <a:ln w="8890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D6899-C043-FAEC-8E9B-CE4B9858B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73" y="188595"/>
            <a:ext cx="3427944" cy="2862333"/>
          </a:xfrm>
          <a:prstGeom prst="ellipse">
            <a:avLst/>
          </a:prstGeom>
          <a:ln w="88900">
            <a:solidFill>
              <a:srgbClr val="FFC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17003D-0FD5-1273-148C-3BE1935DF7BF}"/>
              </a:ext>
            </a:extLst>
          </p:cNvPr>
          <p:cNvSpPr txBox="1"/>
          <p:nvPr/>
        </p:nvSpPr>
        <p:spPr>
          <a:xfrm>
            <a:off x="4178363" y="601183"/>
            <a:ext cx="72561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 err="1"/>
              <a:t>金庸</a:t>
            </a:r>
            <a:endParaRPr lang="en-US" sz="32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1638DF-C614-7506-6E58-E22903E9D9CB}"/>
              </a:ext>
            </a:extLst>
          </p:cNvPr>
          <p:cNvCxnSpPr/>
          <p:nvPr/>
        </p:nvCxnSpPr>
        <p:spPr>
          <a:xfrm>
            <a:off x="0" y="3325090"/>
            <a:ext cx="12192000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BA9811-CD11-242D-6CB6-372F3262EE58}"/>
              </a:ext>
            </a:extLst>
          </p:cNvPr>
          <p:cNvGrpSpPr/>
          <p:nvPr/>
        </p:nvGrpSpPr>
        <p:grpSpPr>
          <a:xfrm>
            <a:off x="3671328" y="4158563"/>
            <a:ext cx="1742786" cy="1624959"/>
            <a:chOff x="3671328" y="4158563"/>
            <a:chExt cx="1742786" cy="16249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B8F410-6104-5183-4F5F-D26A5599C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1328" y="4158563"/>
              <a:ext cx="1742786" cy="1624959"/>
            </a:xfrm>
            <a:prstGeom prst="ellipse">
              <a:avLst/>
            </a:prstGeom>
            <a:ln w="88900">
              <a:solidFill>
                <a:srgbClr val="C0000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C227A6-B8C5-0B4A-7848-E3894D7C7053}"/>
                </a:ext>
              </a:extLst>
            </p:cNvPr>
            <p:cNvSpPr txBox="1"/>
            <p:nvPr/>
          </p:nvSpPr>
          <p:spPr>
            <a:xfrm>
              <a:off x="4294280" y="5343959"/>
              <a:ext cx="6463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/>
                <a:t>小郭静</a:t>
              </a:r>
              <a:endParaRPr lang="en-US" b="1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388622-6D63-DF15-05BA-CE24A27AF282}"/>
              </a:ext>
            </a:extLst>
          </p:cNvPr>
          <p:cNvSpPr txBox="1"/>
          <p:nvPr/>
        </p:nvSpPr>
        <p:spPr>
          <a:xfrm>
            <a:off x="1735284" y="6119023"/>
            <a:ext cx="8474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武侠世界的时间线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The timeline of the martial arts world.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642CDB-E6EC-8E56-DB95-FE17A28DCAB2}"/>
              </a:ext>
            </a:extLst>
          </p:cNvPr>
          <p:cNvSpPr txBox="1"/>
          <p:nvPr/>
        </p:nvSpPr>
        <p:spPr>
          <a:xfrm>
            <a:off x="142504" y="2215930"/>
            <a:ext cx="2698667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这是一种</a:t>
            </a:r>
            <a:r>
              <a:rPr lang="zh-CN" altLang="en-US" sz="2000" b="1" dirty="0">
                <a:latin typeface="SimHei" panose="02010609060101010101" pitchFamily="49" charset="-122"/>
                <a:ea typeface="SimHei" panose="02010609060101010101" pitchFamily="49" charset="-122"/>
              </a:rPr>
              <a:t>假设性比喻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CN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1600" b="1" dirty="0"/>
              <a:t>a hypothetical metaphor</a:t>
            </a:r>
            <a:endParaRPr lang="en-US" sz="1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60BCEE-886B-2A0A-72E5-BB29E964AE97}"/>
              </a:ext>
            </a:extLst>
          </p:cNvPr>
          <p:cNvCxnSpPr>
            <a:cxnSpLocks/>
          </p:cNvCxnSpPr>
          <p:nvPr/>
        </p:nvCxnSpPr>
        <p:spPr>
          <a:xfrm>
            <a:off x="5533901" y="4984038"/>
            <a:ext cx="1038251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E09825B-4A1A-D8C6-67DA-09AC436C7EA2}"/>
              </a:ext>
            </a:extLst>
          </p:cNvPr>
          <p:cNvGrpSpPr/>
          <p:nvPr/>
        </p:nvGrpSpPr>
        <p:grpSpPr>
          <a:xfrm>
            <a:off x="10021829" y="4130282"/>
            <a:ext cx="1945700" cy="1712106"/>
            <a:chOff x="10021829" y="4130282"/>
            <a:chExt cx="1945700" cy="17121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209786C-F7F7-9047-5037-6989908E802F}"/>
                </a:ext>
              </a:extLst>
            </p:cNvPr>
            <p:cNvSpPr/>
            <p:nvPr/>
          </p:nvSpPr>
          <p:spPr>
            <a:xfrm>
              <a:off x="10021829" y="4130282"/>
              <a:ext cx="1945700" cy="1712106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651214-DD1A-204F-78AD-4BB04E9A81C2}"/>
                </a:ext>
              </a:extLst>
            </p:cNvPr>
            <p:cNvSpPr txBox="1"/>
            <p:nvPr/>
          </p:nvSpPr>
          <p:spPr>
            <a:xfrm>
              <a:off x="10360279" y="4578227"/>
              <a:ext cx="1313180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/>
                <a:t>结束</a:t>
              </a:r>
              <a:endParaRPr lang="en-US" dirty="0"/>
            </a:p>
            <a:p>
              <a:pPr algn="ctr"/>
              <a:r>
                <a:rPr lang="en-US" dirty="0"/>
                <a:t>End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59684C-66D3-8F9B-9EC8-AD8214605D39}"/>
              </a:ext>
            </a:extLst>
          </p:cNvPr>
          <p:cNvGrpSpPr/>
          <p:nvPr/>
        </p:nvGrpSpPr>
        <p:grpSpPr>
          <a:xfrm>
            <a:off x="224471" y="4127985"/>
            <a:ext cx="1945700" cy="1712106"/>
            <a:chOff x="224471" y="4127985"/>
            <a:chExt cx="1945700" cy="171210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9497E3-BDB8-D140-3BF8-72E98E0D952A}"/>
                </a:ext>
              </a:extLst>
            </p:cNvPr>
            <p:cNvSpPr/>
            <p:nvPr/>
          </p:nvSpPr>
          <p:spPr>
            <a:xfrm>
              <a:off x="224471" y="4127985"/>
              <a:ext cx="1945700" cy="1712106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EF0CF7-093B-5CBC-EEB2-CF77B13CD118}"/>
                </a:ext>
              </a:extLst>
            </p:cNvPr>
            <p:cNvSpPr txBox="1"/>
            <p:nvPr/>
          </p:nvSpPr>
          <p:spPr>
            <a:xfrm>
              <a:off x="562921" y="4575930"/>
              <a:ext cx="1313180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/>
                <a:t>开始</a:t>
              </a:r>
              <a:endParaRPr lang="en-US" dirty="0"/>
            </a:p>
            <a:p>
              <a:pPr algn="ctr"/>
              <a:r>
                <a:rPr lang="en-US" dirty="0"/>
                <a:t>Beginning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649BFB2-9E79-3917-4259-585982342611}"/>
              </a:ext>
            </a:extLst>
          </p:cNvPr>
          <p:cNvCxnSpPr>
            <a:cxnSpLocks/>
          </p:cNvCxnSpPr>
          <p:nvPr/>
        </p:nvCxnSpPr>
        <p:spPr>
          <a:xfrm>
            <a:off x="2295451" y="4984038"/>
            <a:ext cx="1038251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D6DEC9-9CB7-AD9D-A685-2659C8346C03}"/>
              </a:ext>
            </a:extLst>
          </p:cNvPr>
          <p:cNvCxnSpPr>
            <a:cxnSpLocks/>
          </p:cNvCxnSpPr>
          <p:nvPr/>
        </p:nvCxnSpPr>
        <p:spPr>
          <a:xfrm>
            <a:off x="8785761" y="4984038"/>
            <a:ext cx="1038251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BE39701-0FF3-C27B-38DB-353247F71DF9}"/>
              </a:ext>
            </a:extLst>
          </p:cNvPr>
          <p:cNvSpPr txBox="1"/>
          <p:nvPr/>
        </p:nvSpPr>
        <p:spPr>
          <a:xfrm>
            <a:off x="7816243" y="1038651"/>
            <a:ext cx="415128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金庸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00"/>
                </a:highlight>
              </a:rPr>
              <a:t>超越</a:t>
            </a:r>
            <a:r>
              <a:rPr lang="en-US" sz="2800" b="1" dirty="0" err="1">
                <a:solidFill>
                  <a:srgbClr val="C00000"/>
                </a:solidFill>
              </a:rPr>
              <a:t>武侠时间线之上</a:t>
            </a:r>
            <a:endParaRPr lang="en-US" sz="2800" b="1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Jin Yong </a:t>
            </a:r>
            <a:r>
              <a:rPr lang="en-US" dirty="0">
                <a:solidFill>
                  <a:srgbClr val="C00000"/>
                </a:solidFill>
                <a:highlight>
                  <a:srgbClr val="FFFF00"/>
                </a:highlight>
              </a:rPr>
              <a:t>transcends</a:t>
            </a:r>
            <a:r>
              <a:rPr lang="en-US" dirty="0">
                <a:solidFill>
                  <a:srgbClr val="C00000"/>
                </a:solidFill>
              </a:rPr>
              <a:t> the timeline of wuxia story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87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D58B8-E45A-8E12-723E-879ECCB5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AC8EF6AF-66B0-83FE-D027-B8711D93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879" y="4178949"/>
            <a:ext cx="1845054" cy="1586110"/>
          </a:xfrm>
          <a:prstGeom prst="ellipse">
            <a:avLst/>
          </a:prstGeom>
          <a:ln w="8890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CC10A-0D0B-FEA7-0673-F46B305EA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73" y="188595"/>
            <a:ext cx="3427944" cy="2862333"/>
          </a:xfrm>
          <a:prstGeom prst="ellipse">
            <a:avLst/>
          </a:prstGeom>
          <a:ln w="88900">
            <a:solidFill>
              <a:srgbClr val="FFC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62A75F-5FD7-5638-4CA8-762A1FC9CD9C}"/>
              </a:ext>
            </a:extLst>
          </p:cNvPr>
          <p:cNvSpPr txBox="1"/>
          <p:nvPr/>
        </p:nvSpPr>
        <p:spPr>
          <a:xfrm>
            <a:off x="4178363" y="601183"/>
            <a:ext cx="72561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 err="1"/>
              <a:t>金庸</a:t>
            </a:r>
            <a:endParaRPr lang="en-US" sz="32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50AD76-BD2F-3C44-C000-F3BB61273C50}"/>
              </a:ext>
            </a:extLst>
          </p:cNvPr>
          <p:cNvCxnSpPr/>
          <p:nvPr/>
        </p:nvCxnSpPr>
        <p:spPr>
          <a:xfrm>
            <a:off x="0" y="3325090"/>
            <a:ext cx="12192000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33F397E-5FA7-70A4-AB2D-0152373F9C1C}"/>
              </a:ext>
            </a:extLst>
          </p:cNvPr>
          <p:cNvGrpSpPr/>
          <p:nvPr/>
        </p:nvGrpSpPr>
        <p:grpSpPr>
          <a:xfrm>
            <a:off x="3671328" y="4158563"/>
            <a:ext cx="1742786" cy="1624959"/>
            <a:chOff x="3671328" y="4158563"/>
            <a:chExt cx="1742786" cy="16249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101EFA-A17C-210B-3B9B-C6DF2ECC9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1328" y="4158563"/>
              <a:ext cx="1742786" cy="1624959"/>
            </a:xfrm>
            <a:prstGeom prst="ellipse">
              <a:avLst/>
            </a:prstGeom>
            <a:ln w="88900">
              <a:solidFill>
                <a:srgbClr val="C0000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B8B960-85F3-0473-6CD4-6E17297CF176}"/>
                </a:ext>
              </a:extLst>
            </p:cNvPr>
            <p:cNvSpPr txBox="1"/>
            <p:nvPr/>
          </p:nvSpPr>
          <p:spPr>
            <a:xfrm>
              <a:off x="4294280" y="5343959"/>
              <a:ext cx="6463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/>
                <a:t>小郭静</a:t>
              </a:r>
              <a:endParaRPr lang="en-US" b="1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AAD65C-0004-BDF0-51F4-4D61908A248E}"/>
              </a:ext>
            </a:extLst>
          </p:cNvPr>
          <p:cNvSpPr txBox="1"/>
          <p:nvPr/>
        </p:nvSpPr>
        <p:spPr>
          <a:xfrm>
            <a:off x="1735284" y="6119023"/>
            <a:ext cx="8474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武侠世界的时间线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The timeline of the martial arts world.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A5A4AC-2A78-94FB-5929-30C5507072D2}"/>
              </a:ext>
            </a:extLst>
          </p:cNvPr>
          <p:cNvCxnSpPr>
            <a:cxnSpLocks/>
          </p:cNvCxnSpPr>
          <p:nvPr/>
        </p:nvCxnSpPr>
        <p:spPr>
          <a:xfrm>
            <a:off x="5533901" y="4984038"/>
            <a:ext cx="1038251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198B86-3D32-BD23-8FF4-DBD556A06453}"/>
              </a:ext>
            </a:extLst>
          </p:cNvPr>
          <p:cNvGrpSpPr/>
          <p:nvPr/>
        </p:nvGrpSpPr>
        <p:grpSpPr>
          <a:xfrm>
            <a:off x="10021829" y="4130282"/>
            <a:ext cx="1945700" cy="1712106"/>
            <a:chOff x="10021829" y="4130282"/>
            <a:chExt cx="1945700" cy="17121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6DB89A5-8EAD-9366-97AF-030C6043EEC6}"/>
                </a:ext>
              </a:extLst>
            </p:cNvPr>
            <p:cNvSpPr/>
            <p:nvPr/>
          </p:nvSpPr>
          <p:spPr>
            <a:xfrm>
              <a:off x="10021829" y="4130282"/>
              <a:ext cx="1945700" cy="1712106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527E1B-8956-5C44-D066-A66BF5BA929F}"/>
                </a:ext>
              </a:extLst>
            </p:cNvPr>
            <p:cNvSpPr txBox="1"/>
            <p:nvPr/>
          </p:nvSpPr>
          <p:spPr>
            <a:xfrm>
              <a:off x="10360279" y="4578227"/>
              <a:ext cx="1313180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/>
                <a:t>结束</a:t>
              </a:r>
              <a:endParaRPr lang="en-US" dirty="0"/>
            </a:p>
            <a:p>
              <a:pPr algn="ctr"/>
              <a:r>
                <a:rPr lang="en-US" dirty="0"/>
                <a:t>End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52BA30-297C-D972-CA52-43755EB3AFD3}"/>
              </a:ext>
            </a:extLst>
          </p:cNvPr>
          <p:cNvGrpSpPr/>
          <p:nvPr/>
        </p:nvGrpSpPr>
        <p:grpSpPr>
          <a:xfrm>
            <a:off x="224471" y="4127985"/>
            <a:ext cx="1945700" cy="1712106"/>
            <a:chOff x="224471" y="4127985"/>
            <a:chExt cx="1945700" cy="171210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63BBF2-ABF3-2BF1-3003-0983B27926CC}"/>
                </a:ext>
              </a:extLst>
            </p:cNvPr>
            <p:cNvSpPr/>
            <p:nvPr/>
          </p:nvSpPr>
          <p:spPr>
            <a:xfrm>
              <a:off x="224471" y="4127985"/>
              <a:ext cx="1945700" cy="1712106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F313A0-55CB-A545-A84E-B449DF6B94C2}"/>
                </a:ext>
              </a:extLst>
            </p:cNvPr>
            <p:cNvSpPr txBox="1"/>
            <p:nvPr/>
          </p:nvSpPr>
          <p:spPr>
            <a:xfrm>
              <a:off x="562921" y="4575930"/>
              <a:ext cx="1313180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/>
                <a:t>开始</a:t>
              </a:r>
              <a:endParaRPr lang="en-US" dirty="0"/>
            </a:p>
            <a:p>
              <a:pPr algn="ctr"/>
              <a:r>
                <a:rPr lang="en-US" dirty="0"/>
                <a:t>Beginning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056817-7FC6-4F63-2102-E0640488E932}"/>
              </a:ext>
            </a:extLst>
          </p:cNvPr>
          <p:cNvCxnSpPr>
            <a:cxnSpLocks/>
          </p:cNvCxnSpPr>
          <p:nvPr/>
        </p:nvCxnSpPr>
        <p:spPr>
          <a:xfrm>
            <a:off x="2295451" y="4984038"/>
            <a:ext cx="1038251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51C54C-FD3E-6618-527C-B7A0FB580C14}"/>
              </a:ext>
            </a:extLst>
          </p:cNvPr>
          <p:cNvCxnSpPr>
            <a:cxnSpLocks/>
          </p:cNvCxnSpPr>
          <p:nvPr/>
        </p:nvCxnSpPr>
        <p:spPr>
          <a:xfrm>
            <a:off x="8785761" y="4984038"/>
            <a:ext cx="1038251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Callout 5">
            <a:extLst>
              <a:ext uri="{FF2B5EF4-FFF2-40B4-BE49-F238E27FC236}">
                <a16:creationId xmlns:a16="http://schemas.microsoft.com/office/drawing/2014/main" id="{E810F0B5-D764-0A26-161B-CD3DA8FA8F32}"/>
              </a:ext>
            </a:extLst>
          </p:cNvPr>
          <p:cNvSpPr/>
          <p:nvPr/>
        </p:nvSpPr>
        <p:spPr>
          <a:xfrm>
            <a:off x="7502922" y="2306529"/>
            <a:ext cx="4642180" cy="1586110"/>
          </a:xfrm>
          <a:prstGeom prst="wedgeEllipseCallout">
            <a:avLst>
              <a:gd name="adj1" fmla="val -41152"/>
              <a:gd name="adj2" fmla="val 1354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金庸求你听我呼求</a:t>
            </a:r>
            <a:r>
              <a:rPr lang="zh-CN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</a:rPr>
              <a:t>HELP !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3B25A-57D7-B7AE-D214-10ED5AE26123}"/>
              </a:ext>
            </a:extLst>
          </p:cNvPr>
          <p:cNvSpPr txBox="1"/>
          <p:nvPr/>
        </p:nvSpPr>
        <p:spPr>
          <a:xfrm>
            <a:off x="7649406" y="289143"/>
            <a:ext cx="385721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金庸在武侠时间线之上</a:t>
            </a:r>
            <a:endParaRPr lang="en-US" sz="2800" b="1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Jin Yong transcends the timeline of wuxia story</a:t>
            </a:r>
          </a:p>
          <a:p>
            <a:pPr algn="ctr"/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A26DF-DE0C-EBE6-A40D-972412DD6237}"/>
              </a:ext>
            </a:extLst>
          </p:cNvPr>
          <p:cNvSpPr txBox="1"/>
          <p:nvPr/>
        </p:nvSpPr>
        <p:spPr>
          <a:xfrm>
            <a:off x="142504" y="2215930"/>
            <a:ext cx="2698667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这是一种</a:t>
            </a:r>
            <a:r>
              <a:rPr lang="zh-CN" altLang="en-US" sz="2000" b="1" dirty="0">
                <a:latin typeface="SimHei" panose="02010609060101010101" pitchFamily="49" charset="-122"/>
                <a:ea typeface="SimHei" panose="02010609060101010101" pitchFamily="49" charset="-122"/>
              </a:rPr>
              <a:t>假设性比喻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CN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1600" b="1" dirty="0"/>
              <a:t>a hypothetical metaphor</a:t>
            </a:r>
            <a:endParaRPr lang="en-US" sz="1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85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oung child writing on a book&#10;&#10;AI-generated content may be incorrect.">
            <a:extLst>
              <a:ext uri="{FF2B5EF4-FFF2-40B4-BE49-F238E27FC236}">
                <a16:creationId xmlns:a16="http://schemas.microsoft.com/office/drawing/2014/main" id="{E076408B-F47F-DC93-2902-82C885A65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636062"/>
            <a:ext cx="5372100" cy="35858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person's hands folded over a bible&#10;&#10;AI-generated content may be incorrect.">
            <a:extLst>
              <a:ext uri="{FF2B5EF4-FFF2-40B4-BE49-F238E27FC236}">
                <a16:creationId xmlns:a16="http://schemas.microsoft.com/office/drawing/2014/main" id="{677338F5-46B3-835B-03C5-055F21C9F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615917"/>
            <a:ext cx="5372099" cy="3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CC3C4-7BE7-C1A3-8962-741C6C744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1D8E238-0BAD-FD6B-444A-11C1E943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A253D-37F3-0AA7-5364-04857D599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26" y="1151905"/>
            <a:ext cx="11834947" cy="40469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0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罗</a:t>
            </a:r>
            <a:r>
              <a:rPr lang="en-US" altLang="zh-CN" sz="40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10:1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0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弟兄们，我心里所愿的，</a:t>
            </a:r>
            <a:r>
              <a:rPr lang="zh-CN" altLang="en-US" sz="40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向神所求的</a:t>
            </a:r>
            <a:r>
              <a:rPr lang="zh-CN" altLang="en-US" sz="40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，是要以色列人得救。 ”</a:t>
            </a:r>
            <a:endParaRPr lang="en-US" altLang="zh-CN" sz="40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605D4F-A169-0623-AECD-72A21577626B}"/>
              </a:ext>
            </a:extLst>
          </p:cNvPr>
          <p:cNvSpPr/>
          <p:nvPr/>
        </p:nvSpPr>
        <p:spPr>
          <a:xfrm>
            <a:off x="193096" y="5198887"/>
            <a:ext cx="11834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Rom 10:1  Brothers, my heart's desire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prayer to God for them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is that they may be saved.</a:t>
            </a:r>
          </a:p>
        </p:txBody>
      </p:sp>
    </p:spTree>
    <p:extLst>
      <p:ext uri="{BB962C8B-B14F-4D97-AF65-F5344CB8AC3E}">
        <p14:creationId xmlns:p14="http://schemas.microsoft.com/office/powerpoint/2010/main" val="3424524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6222C-B407-8CA7-0061-B93D9DB57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F97EFA43-F778-B4F9-E010-0D3CDA569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ECDFB-1633-9DEB-6B8B-21FE6F3AD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759" y="2846161"/>
            <a:ext cx="9144000" cy="31707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5300" b="1" dirty="0">
                <a:latin typeface="SimHei" panose="02010609060101010101" pitchFamily="49" charset="-122"/>
                <a:ea typeface="SimHei" panose="02010609060101010101" pitchFamily="49" charset="-122"/>
              </a:rPr>
              <a:t>我们有责任去传。</a:t>
            </a:r>
            <a:br>
              <a:rPr lang="en-US" altLang="zh-CN" sz="6700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en-US" sz="2800" b="1" dirty="0">
                <a:solidFill>
                  <a:schemeClr val="bg1"/>
                </a:solidFill>
              </a:rPr>
              <a:t>Evangelism is our responsibility.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4FC570-0DA5-6B93-B244-768C4C02712A}"/>
              </a:ext>
            </a:extLst>
          </p:cNvPr>
          <p:cNvSpPr/>
          <p:nvPr/>
        </p:nvSpPr>
        <p:spPr>
          <a:xfrm>
            <a:off x="5037056" y="841082"/>
            <a:ext cx="2117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【3】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528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336B6-FD09-2352-255C-13A3498A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8B10D668-6825-B479-29EB-C3374034B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D1050A-3CF6-F16E-5628-812F48AC1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96" y="1124009"/>
            <a:ext cx="11834947" cy="40469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6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罗</a:t>
            </a:r>
            <a:r>
              <a:rPr lang="en-US" altLang="zh-CN" sz="36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10:14  </a:t>
            </a:r>
            <a:r>
              <a:rPr lang="zh-CN" altLang="en-US" sz="36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然而，人未曾信他，怎能求他呢？</a:t>
            </a:r>
            <a:r>
              <a:rPr lang="zh-CN" altLang="en-US" sz="3600" dirty="0">
                <a:solidFill>
                  <a:srgbClr val="00C9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未曾听见他，怎能信他呢？</a:t>
            </a:r>
            <a:r>
              <a:rPr lang="zh-CN" altLang="en-US" sz="36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没有传道的，怎能听见呢？</a:t>
            </a:r>
            <a:r>
              <a:rPr lang="en-US" altLang="zh-CN" sz="36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15  </a:t>
            </a:r>
            <a:r>
              <a:rPr lang="zh-CN" altLang="en-US" sz="36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若没有奉差遣，怎能传道呢？如经上所记：「报福音、传喜信的人，他们的脚踪何等佳美。」 </a:t>
            </a:r>
            <a:endParaRPr lang="en-US" altLang="zh-CN" sz="36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9F2F8D-17EA-5F1A-3127-DA035621635E}"/>
              </a:ext>
            </a:extLst>
          </p:cNvPr>
          <p:cNvSpPr/>
          <p:nvPr/>
        </p:nvSpPr>
        <p:spPr>
          <a:xfrm>
            <a:off x="193096" y="5198887"/>
            <a:ext cx="11834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Rom 10:14  How then will they call on him in whom they have not believed?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how are they to believe in him of whom they have never heard?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how are they to hear without someone preaching?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  And how are they to preach unless they are sent? As it is written, “How beautiful are the feet of those who preach the good news!”</a:t>
            </a:r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5618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2EAF77-D60A-9BE6-1B88-0A7821D406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111939"/>
              </p:ext>
            </p:extLst>
          </p:nvPr>
        </p:nvGraphicFramePr>
        <p:xfrm>
          <a:off x="1238558" y="211665"/>
          <a:ext cx="10335350" cy="406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 descr="Christmas woodcraft">
            <a:extLst>
              <a:ext uri="{FF2B5EF4-FFF2-40B4-BE49-F238E27FC236}">
                <a16:creationId xmlns:a16="http://schemas.microsoft.com/office/drawing/2014/main" id="{3434F124-D269-1B74-3239-BC9E5DF993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709" b="6022"/>
          <a:stretch>
            <a:fillRect/>
          </a:stretch>
        </p:blipFill>
        <p:spPr>
          <a:xfrm>
            <a:off x="0" y="4278096"/>
            <a:ext cx="12191980" cy="25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27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90DE5-24DA-9523-37D0-09FA9A43A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7165AA05-9738-2AB5-FA85-07EDE650D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725C27-2572-987B-7112-F148D0204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759" y="2846161"/>
            <a:ext cx="9144000" cy="31707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5300" b="1" dirty="0">
                <a:latin typeface="SimHei" panose="02010609060101010101" pitchFamily="49" charset="-122"/>
                <a:ea typeface="SimHei" panose="02010609060101010101" pitchFamily="49" charset="-122"/>
              </a:rPr>
              <a:t>福音传递者需谨慎。</a:t>
            </a:r>
            <a:br>
              <a:rPr lang="en-US" altLang="zh-CN" sz="6700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en-US" sz="2800" b="1" dirty="0">
                <a:solidFill>
                  <a:schemeClr val="bg1"/>
                </a:solidFill>
              </a:rPr>
              <a:t>Gospel messengers must be cautious.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3C0FDE-6453-C405-6063-DA925C96099A}"/>
              </a:ext>
            </a:extLst>
          </p:cNvPr>
          <p:cNvSpPr/>
          <p:nvPr/>
        </p:nvSpPr>
        <p:spPr>
          <a:xfrm>
            <a:off x="5037056" y="841082"/>
            <a:ext cx="2117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【4】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22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5F0E-64AE-F236-4660-76B8BC41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3A869DF-25D1-471C-42E0-0384AB29A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A0A30A-F738-8387-2D7C-D7AFCDB5E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22" y="1114990"/>
            <a:ext cx="11586754" cy="36975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林前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10:32.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不拘是犹太人，是希腊人，是神的教会，</a:t>
            </a:r>
            <a:r>
              <a:rPr lang="zh-CN" altLang="en-US" sz="39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你们都不要使他跌倒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；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33.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就好像我凡事都叫众人喜欢，不求自己的益处，</a:t>
            </a:r>
            <a:r>
              <a:rPr lang="zh-CN" altLang="en-US" sz="3900" dirty="0">
                <a:solidFill>
                  <a:srgbClr val="00C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只求众人的益处，叫他们得救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39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E484F6-4C80-B3F1-BF37-486142177970}"/>
              </a:ext>
            </a:extLst>
          </p:cNvPr>
          <p:cNvSpPr/>
          <p:nvPr/>
        </p:nvSpPr>
        <p:spPr>
          <a:xfrm>
            <a:off x="178526" y="5327426"/>
            <a:ext cx="118349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1Co 10:32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Give no offense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Jews or to Greeks or to the church of God,33  just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I try to please everyone in everything I do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not seeking my own advantage, but that of many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that they may be saved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lvl="0"/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96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13E8D-EFE9-8374-2046-D8C365495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C8DB354-A22C-482C-9CD5-3DD69738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85CECC-D859-07FA-CE67-CC38C6652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22" y="1114990"/>
            <a:ext cx="11586754" cy="36975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林前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9:20 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向犹太人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,</a:t>
            </a:r>
            <a:r>
              <a:rPr lang="zh-CN" altLang="en-US" sz="39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我就作犹太人</a:t>
            </a:r>
            <a:r>
              <a:rPr lang="en-US" altLang="zh-CN" sz="39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,</a:t>
            </a:r>
            <a:r>
              <a:rPr lang="zh-CN" altLang="en-US" sz="39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为要得犹太人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;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向律法以下的人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,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我虽不在律法以下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,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还是作律法以下的人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,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为要得律法以下的人。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 </a:t>
            </a:r>
            <a:r>
              <a:rPr lang="zh-CN" altLang="en-US" sz="3900" dirty="0">
                <a:solidFill>
                  <a:srgbClr val="00C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向没有律法的人，我就作没有律法的人，为要得没有律法的人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....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39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6BC300-3D91-FC38-182D-66B171D7D2B1}"/>
              </a:ext>
            </a:extLst>
          </p:cNvPr>
          <p:cNvSpPr/>
          <p:nvPr/>
        </p:nvSpPr>
        <p:spPr>
          <a:xfrm>
            <a:off x="178526" y="5327426"/>
            <a:ext cx="11834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1Co 9:20  To the Jews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 became as a Jew, in order to win Jews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To those under the law I became as one under the law (though not being myself under the law) that I might win those under the law.21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those outside the law I became as one outside the law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(not being outside the law of God but under the law of Christ) that I might win those outside the law.</a:t>
            </a:r>
          </a:p>
          <a:p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12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a pagoda&#10;&#10;AI-generated content may be incorrect.">
            <a:extLst>
              <a:ext uri="{FF2B5EF4-FFF2-40B4-BE49-F238E27FC236}">
                <a16:creationId xmlns:a16="http://schemas.microsoft.com/office/drawing/2014/main" id="{0F31599C-289B-264A-FCBA-93511D018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102" y="643467"/>
            <a:ext cx="3774395" cy="5571066"/>
          </a:xfrm>
          <a:prstGeom prst="rect">
            <a:avLst/>
          </a:prstGeom>
        </p:spPr>
      </p:pic>
      <p:pic>
        <p:nvPicPr>
          <p:cNvPr id="9" name="Picture 8" descr="A building with colorful domes&#10;&#10;AI-generated content may be incorrect.">
            <a:extLst>
              <a:ext uri="{FF2B5EF4-FFF2-40B4-BE49-F238E27FC236}">
                <a16:creationId xmlns:a16="http://schemas.microsoft.com/office/drawing/2014/main" id="{4398BCD0-4143-FC4C-C48B-B357DE2B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908844"/>
            <a:ext cx="5291667" cy="5040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84492-0FF9-1EE1-5307-CC39EA4ACC16}"/>
              </a:ext>
            </a:extLst>
          </p:cNvPr>
          <p:cNvSpPr txBox="1"/>
          <p:nvPr/>
        </p:nvSpPr>
        <p:spPr>
          <a:xfrm>
            <a:off x="5352504" y="643467"/>
            <a:ext cx="7283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imHei" panose="02010609060101010101" pitchFamily="49" charset="-122"/>
                <a:ea typeface="SimHei" panose="02010609060101010101" pitchFamily="49" charset="-122"/>
              </a:rPr>
              <a:t>新加坡教堂</a:t>
            </a:r>
            <a:r>
              <a:rPr lang="zh-CN" altLang="en-US" sz="4000" dirty="0">
                <a:latin typeface="SimHei" panose="02010609060101010101" pitchFamily="49" charset="-122"/>
                <a:ea typeface="SimHei" panose="02010609060101010101" pitchFamily="49" charset="-122"/>
              </a:rPr>
              <a:t>建筑</a:t>
            </a:r>
            <a:endParaRPr lang="en-US" altLang="zh-CN" sz="4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4000" dirty="0">
                <a:latin typeface="SimHei" panose="02010609060101010101" pitchFamily="49" charset="-122"/>
                <a:ea typeface="SimHei" panose="02010609060101010101" pitchFamily="49" charset="-122"/>
              </a:rPr>
              <a:t>？</a:t>
            </a:r>
            <a:endParaRPr lang="en-US" altLang="zh-CN" sz="4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4000" dirty="0">
                <a:latin typeface="SimHei" panose="02010609060101010101" pitchFamily="49" charset="-122"/>
                <a:ea typeface="SimHei" panose="02010609060101010101" pitchFamily="49" charset="-122"/>
              </a:rPr>
              <a:t>？</a:t>
            </a:r>
            <a:endParaRPr lang="en-US" sz="4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67599-771E-6D23-B477-82F18C90FD14}"/>
              </a:ext>
            </a:extLst>
          </p:cNvPr>
          <p:cNvSpPr txBox="1"/>
          <p:nvPr/>
        </p:nvSpPr>
        <p:spPr>
          <a:xfrm>
            <a:off x="3773385" y="0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Singapore church building designs ? ? </a:t>
            </a:r>
          </a:p>
        </p:txBody>
      </p:sp>
    </p:spTree>
    <p:extLst>
      <p:ext uri="{BB962C8B-B14F-4D97-AF65-F5344CB8AC3E}">
        <p14:creationId xmlns:p14="http://schemas.microsoft.com/office/powerpoint/2010/main" val="9483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erforming on stage&#10;&#10;AI-generated content may be incorrect.">
            <a:extLst>
              <a:ext uri="{FF2B5EF4-FFF2-40B4-BE49-F238E27FC236}">
                <a16:creationId xmlns:a16="http://schemas.microsoft.com/office/drawing/2014/main" id="{A1650821-8385-9207-CB09-270E97BBB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6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DC32B-F979-A79E-F2E5-45C741E38AEB}"/>
              </a:ext>
            </a:extLst>
          </p:cNvPr>
          <p:cNvSpPr txBox="1"/>
          <p:nvPr/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+mj-cs"/>
              </a:rPr>
              <a:t>欢庆</a:t>
            </a: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  <a:cs typeface="+mj-cs"/>
              </a:rPr>
              <a:t>被救赎</a:t>
            </a: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+mj-cs"/>
              </a:rPr>
              <a:t>的敬拜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+mj-cs"/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Worship that celebrates redemption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037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church&#10;&#10;AI-generated content may be incorrect.">
            <a:extLst>
              <a:ext uri="{FF2B5EF4-FFF2-40B4-BE49-F238E27FC236}">
                <a16:creationId xmlns:a16="http://schemas.microsoft.com/office/drawing/2014/main" id="{4BA0916A-FD10-2550-E73C-27EA9E9E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00" b="134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25CC8D-7843-1884-6CE5-761E695B1774}"/>
              </a:ext>
            </a:extLst>
          </p:cNvPr>
          <p:cNvSpPr txBox="1"/>
          <p:nvPr/>
        </p:nvSpPr>
        <p:spPr>
          <a:xfrm>
            <a:off x="1552700" y="147843"/>
            <a:ext cx="843536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sz="4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庄严</a:t>
            </a:r>
            <a:r>
              <a:rPr lang="zh-CN" altLang="en-US" sz="4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悔罪</a:t>
            </a:r>
            <a:r>
              <a:rPr lang="zh-CN" sz="4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的敬拜</a:t>
            </a:r>
            <a:r>
              <a:rPr lang="en-US" altLang="zh-CN" sz="4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r>
              <a:rPr lang="en-US" sz="2400" b="1" dirty="0"/>
              <a:t>Solemn and repentant worship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277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215F-2408-B841-3916-CFB65073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167F0C-9660-FE1E-6B2B-791961A545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7A018-564B-F1F0-278C-25E1A2D2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" y="2134235"/>
            <a:ext cx="11148060" cy="43513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3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）如果神早已拣选谁得救，那人的努力还有意义吗？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If God has already chosen who will be saved, does human effort still have any meaning?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98C46-30B7-B5E1-E9A7-8119638E2F0B}"/>
              </a:ext>
            </a:extLst>
          </p:cNvPr>
          <p:cNvSpPr txBox="1"/>
          <p:nvPr/>
        </p:nvSpPr>
        <p:spPr>
          <a:xfrm>
            <a:off x="2925901" y="0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一些有关预定论的问题</a:t>
            </a:r>
            <a:endParaRPr lang="en-US" sz="4000" dirty="0">
              <a:solidFill>
                <a:srgbClr val="FFC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B3156-DFA7-B063-1D0A-E9D874787DC7}"/>
              </a:ext>
            </a:extLst>
          </p:cNvPr>
          <p:cNvSpPr txBox="1"/>
          <p:nvPr/>
        </p:nvSpPr>
        <p:spPr>
          <a:xfrm>
            <a:off x="3551873" y="810756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Some questions concerning </a:t>
            </a:r>
            <a:r>
              <a:rPr lang="en-US" b="1" dirty="0">
                <a:solidFill>
                  <a:srgbClr val="FFC000"/>
                </a:solidFill>
              </a:rPr>
              <a:t>predestination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06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A9E43-1711-9AB9-99B8-D901146E23A4}"/>
              </a:ext>
            </a:extLst>
          </p:cNvPr>
          <p:cNvSpPr txBox="1"/>
          <p:nvPr/>
        </p:nvSpPr>
        <p:spPr>
          <a:xfrm>
            <a:off x="8115300" y="1562669"/>
            <a:ext cx="3389515" cy="238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庄严</a:t>
            </a: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敬虔</a:t>
            </a:r>
            <a:r>
              <a:rPr lang="zh-CN" altLang="en-US" sz="36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的祷告</a:t>
            </a: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Solemn and Reverent Prayer Meeting</a:t>
            </a:r>
          </a:p>
        </p:txBody>
      </p:sp>
      <p:pic>
        <p:nvPicPr>
          <p:cNvPr id="9" name="Picture 8" descr="A group of people sitting on the floor in a room with chairs&#10;&#10;AI-generated content may be incorrect.">
            <a:extLst>
              <a:ext uri="{FF2B5EF4-FFF2-40B4-BE49-F238E27FC236}">
                <a16:creationId xmlns:a16="http://schemas.microsoft.com/office/drawing/2014/main" id="{293867E4-96A1-2F0B-61F1-11AC4F0965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65" r="17863" b="-1"/>
          <a:stretch>
            <a:fillRect/>
          </a:stretch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0866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04ADD6-3BF3-B792-AE8B-735AF02E5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5E3DD14B-00BF-4B6E-8FB7-EA2C44BEA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5B25A-D699-7608-073C-7F10EE39DFC7}"/>
              </a:ext>
            </a:extLst>
          </p:cNvPr>
          <p:cNvSpPr txBox="1"/>
          <p:nvPr/>
        </p:nvSpPr>
        <p:spPr>
          <a:xfrm>
            <a:off x="1042061" y="361599"/>
            <a:ext cx="924197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sz="4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庄严</a:t>
            </a:r>
            <a:r>
              <a:rPr lang="zh-CN" altLang="en-US" sz="4000" b="1" dirty="0">
                <a:ea typeface="SimSun" panose="02010600030101010101" pitchFamily="2" charset="-122"/>
                <a:cs typeface="SimSun" panose="02010600030101010101" pitchFamily="2" charset="-122"/>
              </a:rPr>
              <a:t>敬虔</a:t>
            </a:r>
            <a:r>
              <a:rPr lang="zh-CN" sz="4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的</a:t>
            </a:r>
            <a:r>
              <a:rPr lang="zh-CN" altLang="en-US" sz="4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祷告</a:t>
            </a:r>
            <a:r>
              <a:rPr lang="en-US" altLang="zh-CN" sz="4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r>
              <a:rPr lang="en-US" sz="2400" b="1" dirty="0"/>
              <a:t>Solemn and Reverent Prayer Meeting</a:t>
            </a:r>
          </a:p>
        </p:txBody>
      </p:sp>
    </p:spTree>
    <p:extLst>
      <p:ext uri="{BB962C8B-B14F-4D97-AF65-F5344CB8AC3E}">
        <p14:creationId xmlns:p14="http://schemas.microsoft.com/office/powerpoint/2010/main" val="20664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F266F-238A-F744-2374-B18422743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7120F405-8EA3-947C-CCAA-22A34A6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E99A85-9632-B981-62A4-5FE84EBE8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8" y="930495"/>
            <a:ext cx="11586754" cy="369752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altLang="zh-CN" sz="39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每一个不同时代、每一个不同文化、每一个不同环境。</a:t>
            </a:r>
            <a:endParaRPr lang="en-US" altLang="zh-CN" sz="39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福音的内容不变，</a:t>
            </a:r>
            <a:endParaRPr lang="en-US" altLang="zh-CN" sz="39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但需要以不同方式呈现、表达和应用。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C57743-F199-1D00-E9A6-91D09CFBC2C3}"/>
              </a:ext>
            </a:extLst>
          </p:cNvPr>
          <p:cNvSpPr/>
          <p:nvPr/>
        </p:nvSpPr>
        <p:spPr>
          <a:xfrm>
            <a:off x="302622" y="4958180"/>
            <a:ext cx="118349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contextualization without compromise.</a:t>
            </a:r>
          </a:p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Each different era, each different culture, and each different context—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the content of the gospel remains unchanged,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but it must be presented, expressed, and applied in different ways.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82E566B-C0B1-6DC0-90F9-E79074C616B3}"/>
              </a:ext>
            </a:extLst>
          </p:cNvPr>
          <p:cNvSpPr txBox="1">
            <a:spLocks/>
          </p:cNvSpPr>
          <p:nvPr/>
        </p:nvSpPr>
        <p:spPr>
          <a:xfrm>
            <a:off x="3947703" y="0"/>
            <a:ext cx="4296593" cy="1555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我们的责任</a:t>
            </a:r>
          </a:p>
        </p:txBody>
      </p:sp>
    </p:spTree>
    <p:extLst>
      <p:ext uri="{BB962C8B-B14F-4D97-AF65-F5344CB8AC3E}">
        <p14:creationId xmlns:p14="http://schemas.microsoft.com/office/powerpoint/2010/main" val="2987161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709AA8-BD93-6A1E-60D7-3DC927D979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62D29-2D4D-BDAF-B9EF-D01852636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9049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总结：</a:t>
            </a:r>
            <a:endParaRPr lang="en-US" sz="32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EDB93-655E-31E9-FB29-8A85B0EB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16" y="1389412"/>
            <a:ext cx="11858367" cy="5468587"/>
          </a:xfrm>
        </p:spPr>
        <p:txBody>
          <a:bodyPr>
            <a:normAutofit/>
          </a:bodyPr>
          <a:lstStyle/>
          <a:p>
            <a:pPr lvl="0"/>
            <a:r>
              <a:rPr lang="zh-CN" altLang="en-US" sz="3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预定也强调人的责任 </a:t>
            </a:r>
            <a:endParaRPr lang="en-US" altLang="zh-CN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Predestination also emphasizes human responsibility</a:t>
            </a:r>
            <a:r>
              <a:rPr lang="en-US" sz="20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.</a:t>
            </a:r>
            <a:br>
              <a:rPr lang="en-US" sz="20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sz="20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lvl="0"/>
            <a:r>
              <a:rPr lang="zh-CN" altLang="en-US" sz="3600" b="1" dirty="0">
                <a:solidFill>
                  <a:srgbClr val="FFEDDD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为人的救恩祈求祷告 </a:t>
            </a:r>
            <a:endParaRPr lang="en-US" altLang="zh-CN" sz="3600" b="1" dirty="0">
              <a:solidFill>
                <a:srgbClr val="FFEDDD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2000" b="1" dirty="0">
                <a:solidFill>
                  <a:srgbClr val="FFEDDD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Pray and intercede for the salvation of others.</a:t>
            </a:r>
            <a:br>
              <a:rPr lang="en-US" sz="20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sz="20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3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传福音是我们的责任</a:t>
            </a:r>
            <a:endParaRPr lang="en-US" altLang="zh-CN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Evangelism is our responsibility.</a:t>
            </a:r>
            <a:br>
              <a:rPr lang="en-US" sz="20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sz="20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FFEDDD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福音传递者需谨慎</a:t>
            </a:r>
            <a:endParaRPr lang="en-US" altLang="zh-CN" sz="3600" b="1" dirty="0">
              <a:solidFill>
                <a:srgbClr val="FFEDDD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2000" b="1" dirty="0">
                <a:solidFill>
                  <a:srgbClr val="FFEDDD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Gospel messengers must be cautious.</a:t>
            </a:r>
            <a:endParaRPr lang="en-US" sz="20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49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84551D49-17D7-FF18-21E9-E3E47DCC5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7BFC00-09A3-D412-CD31-48B832B5A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759" y="2846161"/>
            <a:ext cx="9144000" cy="41261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5300" b="1" dirty="0">
                <a:latin typeface="SimHei" panose="02010609060101010101" pitchFamily="49" charset="-122"/>
                <a:ea typeface="SimHei" panose="02010609060101010101" pitchFamily="49" charset="-122"/>
              </a:rPr>
              <a:t>预定也强调人的责任 。</a:t>
            </a:r>
            <a:br>
              <a:rPr lang="en-US" altLang="zh-CN" sz="6700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en-US" sz="2800" b="1" dirty="0">
                <a:solidFill>
                  <a:schemeClr val="bg1"/>
                </a:solidFill>
              </a:rPr>
              <a:t>Predestination also emphasizes human responsibility.</a:t>
            </a:r>
            <a:br>
              <a:rPr lang="en-SG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DE57E3-300A-B32C-41A8-1AD73EDB89A8}"/>
              </a:ext>
            </a:extLst>
          </p:cNvPr>
          <p:cNvSpPr/>
          <p:nvPr/>
        </p:nvSpPr>
        <p:spPr>
          <a:xfrm>
            <a:off x="5037056" y="841082"/>
            <a:ext cx="2117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j-cs"/>
              </a:rPr>
              <a:t>【1】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1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94881F-4B90-FA9B-1AE2-ADD0096147AD}"/>
              </a:ext>
            </a:extLst>
          </p:cNvPr>
          <p:cNvSpPr txBox="1"/>
          <p:nvPr/>
        </p:nvSpPr>
        <p:spPr>
          <a:xfrm>
            <a:off x="1523904" y="3101327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/>
              <a:t>神的预定</a:t>
            </a:r>
            <a:endParaRPr lang="en-US" sz="6000" dirty="0"/>
          </a:p>
          <a:p>
            <a:pPr algn="ctr"/>
            <a:r>
              <a:rPr lang="en-US" sz="2000" dirty="0"/>
              <a:t>God’s predestination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CD98E-2495-0D87-29F5-906D1C6D681B}"/>
              </a:ext>
            </a:extLst>
          </p:cNvPr>
          <p:cNvSpPr txBox="1"/>
          <p:nvPr/>
        </p:nvSpPr>
        <p:spPr>
          <a:xfrm>
            <a:off x="7340349" y="3101328"/>
            <a:ext cx="32624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/>
              <a:t>人的责任</a:t>
            </a:r>
            <a:endParaRPr lang="en-US" sz="6000" dirty="0"/>
          </a:p>
          <a:p>
            <a:pPr algn="ctr"/>
            <a:r>
              <a:rPr lang="en-US" sz="2000" dirty="0"/>
              <a:t>Human responsibility</a:t>
            </a:r>
          </a:p>
          <a:p>
            <a:pPr algn="ctr"/>
            <a:endParaRPr lang="en-US" sz="6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8AA3B9-D354-6B2B-F7F2-937EBFA859CC}"/>
              </a:ext>
            </a:extLst>
          </p:cNvPr>
          <p:cNvCxnSpPr/>
          <p:nvPr/>
        </p:nvCxnSpPr>
        <p:spPr>
          <a:xfrm>
            <a:off x="5842660" y="0"/>
            <a:ext cx="0" cy="6858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228245-7058-A8AC-618F-DD4BAE5E0D40}"/>
              </a:ext>
            </a:extLst>
          </p:cNvPr>
          <p:cNvSpPr txBox="1"/>
          <p:nvPr/>
        </p:nvSpPr>
        <p:spPr>
          <a:xfrm>
            <a:off x="2867892" y="144874"/>
            <a:ext cx="6456215" cy="144655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zh-CN" sz="60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避免走向两个极端</a:t>
            </a:r>
            <a:endParaRPr lang="en-US" altLang="zh-CN" sz="6000" b="1" dirty="0">
              <a:solidFill>
                <a:schemeClr val="bg1"/>
              </a:solidFill>
              <a:effectLst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Avoid falling into two extremes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6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CAFA-950A-D93B-4E6E-F81BAD77F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EF13E6-D30F-8991-28CB-1E4433991FCA}"/>
              </a:ext>
            </a:extLst>
          </p:cNvPr>
          <p:cNvSpPr txBox="1"/>
          <p:nvPr/>
        </p:nvSpPr>
        <p:spPr>
          <a:xfrm>
            <a:off x="2326003" y="2496206"/>
            <a:ext cx="17235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/>
              <a:t>神性</a:t>
            </a:r>
            <a:endParaRPr lang="en-US" sz="6000" dirty="0"/>
          </a:p>
          <a:p>
            <a:pPr algn="ctr"/>
            <a:r>
              <a:rPr lang="en-US" sz="2000" dirty="0"/>
              <a:t>God’s nature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FEEE49-D990-7EA3-E7E3-EED0D3328F2A}"/>
              </a:ext>
            </a:extLst>
          </p:cNvPr>
          <p:cNvSpPr txBox="1"/>
          <p:nvPr/>
        </p:nvSpPr>
        <p:spPr>
          <a:xfrm>
            <a:off x="8116480" y="2496207"/>
            <a:ext cx="17754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/>
              <a:t>人性</a:t>
            </a:r>
            <a:endParaRPr lang="en-US" sz="6000" dirty="0"/>
          </a:p>
          <a:p>
            <a:pPr algn="ctr"/>
            <a:r>
              <a:rPr lang="en-US" sz="2000" dirty="0"/>
              <a:t>Human nature</a:t>
            </a:r>
          </a:p>
          <a:p>
            <a:pPr algn="ctr"/>
            <a:endParaRPr lang="en-US" sz="6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F46FEC-F25C-D04C-C51C-BAED6EBC656C}"/>
              </a:ext>
            </a:extLst>
          </p:cNvPr>
          <p:cNvCxnSpPr/>
          <p:nvPr/>
        </p:nvCxnSpPr>
        <p:spPr>
          <a:xfrm>
            <a:off x="5842660" y="0"/>
            <a:ext cx="0" cy="6858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D01EF5A-2FB6-36E2-71AF-867C606BA929}"/>
              </a:ext>
            </a:extLst>
          </p:cNvPr>
          <p:cNvSpPr txBox="1"/>
          <p:nvPr/>
        </p:nvSpPr>
        <p:spPr>
          <a:xfrm>
            <a:off x="3047011" y="177531"/>
            <a:ext cx="6097978" cy="1138773"/>
          </a:xfrm>
          <a:prstGeom prst="rect">
            <a:avLst/>
          </a:prstGeom>
          <a:solidFill>
            <a:srgbClr val="99193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ea typeface="SimSun" panose="02010600030101010101" pitchFamily="2" charset="-122"/>
                <a:cs typeface="SimSun" panose="02010600030101010101" pitchFamily="2" charset="-122"/>
              </a:rPr>
              <a:t>无法彻悟的奥秘</a:t>
            </a:r>
            <a:endParaRPr lang="en-US" altLang="zh-CN" sz="4800" b="1" dirty="0">
              <a:solidFill>
                <a:schemeClr val="bg1"/>
              </a:solidFill>
              <a:effectLst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The unfathomable mystery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44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9E131-83C7-DF04-304E-230DA9BF4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881753-73E0-D541-3A79-073CF84CD8F1}"/>
              </a:ext>
            </a:extLst>
          </p:cNvPr>
          <p:cNvSpPr txBox="1"/>
          <p:nvPr/>
        </p:nvSpPr>
        <p:spPr>
          <a:xfrm>
            <a:off x="1556562" y="2496206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/>
              <a:t>神的预定</a:t>
            </a:r>
            <a:endParaRPr lang="en-US" sz="6000" dirty="0"/>
          </a:p>
          <a:p>
            <a:pPr algn="ctr"/>
            <a:r>
              <a:rPr lang="en-US" sz="2000" dirty="0"/>
              <a:t>God’s predestination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09E9A-C9EA-3549-7926-4D229903D542}"/>
              </a:ext>
            </a:extLst>
          </p:cNvPr>
          <p:cNvSpPr txBox="1"/>
          <p:nvPr/>
        </p:nvSpPr>
        <p:spPr>
          <a:xfrm>
            <a:off x="7373007" y="2496207"/>
            <a:ext cx="32624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/>
              <a:t>人的责任</a:t>
            </a:r>
            <a:endParaRPr lang="en-US" sz="6000" dirty="0"/>
          </a:p>
          <a:p>
            <a:pPr algn="ctr"/>
            <a:r>
              <a:rPr lang="en-US" sz="2000" dirty="0"/>
              <a:t>Human responsibility</a:t>
            </a:r>
          </a:p>
          <a:p>
            <a:pPr algn="ctr"/>
            <a:endParaRPr lang="en-US" sz="6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BEED56-7C83-07EF-3529-E81354CEDFF3}"/>
              </a:ext>
            </a:extLst>
          </p:cNvPr>
          <p:cNvCxnSpPr/>
          <p:nvPr/>
        </p:nvCxnSpPr>
        <p:spPr>
          <a:xfrm>
            <a:off x="5842660" y="0"/>
            <a:ext cx="0" cy="6858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75CCFF5-6F19-AF8B-7F2F-413F52C4B9A9}"/>
              </a:ext>
            </a:extLst>
          </p:cNvPr>
          <p:cNvSpPr txBox="1"/>
          <p:nvPr/>
        </p:nvSpPr>
        <p:spPr>
          <a:xfrm>
            <a:off x="3047011" y="177531"/>
            <a:ext cx="6097978" cy="1138773"/>
          </a:xfrm>
          <a:prstGeom prst="rect">
            <a:avLst/>
          </a:prstGeom>
          <a:solidFill>
            <a:srgbClr val="99193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ea typeface="SimSun" panose="02010600030101010101" pitchFamily="2" charset="-122"/>
                <a:cs typeface="SimSun" panose="02010600030101010101" pitchFamily="2" charset="-122"/>
              </a:rPr>
              <a:t>无法彻悟的奥秘</a:t>
            </a:r>
            <a:endParaRPr lang="en-US" altLang="zh-CN" sz="4800" b="1" dirty="0">
              <a:solidFill>
                <a:schemeClr val="bg1"/>
              </a:solidFill>
              <a:effectLst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The unfathomable mystery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5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04B5-4263-13DA-8D69-A4E9C9E2B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0943FB-397C-1DC5-3361-166271A83E05}"/>
              </a:ext>
            </a:extLst>
          </p:cNvPr>
          <p:cNvSpPr txBox="1"/>
          <p:nvPr/>
        </p:nvSpPr>
        <p:spPr>
          <a:xfrm>
            <a:off x="1556562" y="2496206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/>
              <a:t>神的预定</a:t>
            </a:r>
            <a:endParaRPr lang="en-US" sz="6000" dirty="0"/>
          </a:p>
          <a:p>
            <a:pPr algn="ctr"/>
            <a:r>
              <a:rPr lang="en-US" sz="2000" dirty="0"/>
              <a:t>God’s predestination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9F17F-77D1-2B62-30AE-C4A2258A1D27}"/>
              </a:ext>
            </a:extLst>
          </p:cNvPr>
          <p:cNvSpPr txBox="1"/>
          <p:nvPr/>
        </p:nvSpPr>
        <p:spPr>
          <a:xfrm>
            <a:off x="7373007" y="2496207"/>
            <a:ext cx="32624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/>
              <a:t>人的责任</a:t>
            </a:r>
            <a:endParaRPr lang="en-US" sz="6000" dirty="0"/>
          </a:p>
          <a:p>
            <a:pPr algn="ctr"/>
            <a:r>
              <a:rPr lang="en-US" sz="2000" dirty="0"/>
              <a:t>Human responsibility</a:t>
            </a:r>
          </a:p>
          <a:p>
            <a:pPr algn="ctr"/>
            <a:endParaRPr lang="en-US" sz="6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A5FE2F-C0AC-06F7-DE57-630063E7CC0A}"/>
              </a:ext>
            </a:extLst>
          </p:cNvPr>
          <p:cNvCxnSpPr/>
          <p:nvPr/>
        </p:nvCxnSpPr>
        <p:spPr>
          <a:xfrm>
            <a:off x="5842660" y="0"/>
            <a:ext cx="0" cy="6858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78F877-CE6D-B31B-CFD8-AEC560EDA282}"/>
              </a:ext>
            </a:extLst>
          </p:cNvPr>
          <p:cNvSpPr txBox="1"/>
          <p:nvPr/>
        </p:nvSpPr>
        <p:spPr>
          <a:xfrm>
            <a:off x="3047011" y="177531"/>
            <a:ext cx="6097978" cy="1138773"/>
          </a:xfrm>
          <a:prstGeom prst="rect">
            <a:avLst/>
          </a:prstGeom>
          <a:solidFill>
            <a:srgbClr val="99193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ea typeface="SimSun" panose="02010600030101010101" pitchFamily="2" charset="-122"/>
                <a:cs typeface="SimSun" panose="02010600030101010101" pitchFamily="2" charset="-122"/>
              </a:rPr>
              <a:t>无法彻悟的奥秘</a:t>
            </a:r>
            <a:endParaRPr lang="en-US" altLang="zh-CN" sz="4800" b="1" dirty="0">
              <a:solidFill>
                <a:schemeClr val="bg1"/>
              </a:solidFill>
              <a:effectLst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The unfathomable mystery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8896C-B5C4-C717-8EF0-5C0C677729AE}"/>
              </a:ext>
            </a:extLst>
          </p:cNvPr>
          <p:cNvSpPr txBox="1"/>
          <p:nvPr/>
        </p:nvSpPr>
        <p:spPr>
          <a:xfrm>
            <a:off x="2012373" y="4742976"/>
            <a:ext cx="206927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48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第一因</a:t>
            </a:r>
            <a:br>
              <a:rPr lang="en-US" altLang="zh-CN" sz="48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en-US" altLang="zh-CN" sz="2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First Cause</a:t>
            </a:r>
            <a:r>
              <a:rPr lang="en-US" sz="2000" b="1" dirty="0">
                <a:effectLst/>
              </a:rPr>
              <a:t> 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BCE72-6A55-428E-045A-1006A4467E18}"/>
              </a:ext>
            </a:extLst>
          </p:cNvPr>
          <p:cNvSpPr txBox="1"/>
          <p:nvPr/>
        </p:nvSpPr>
        <p:spPr>
          <a:xfrm>
            <a:off x="7969585" y="4742975"/>
            <a:ext cx="26658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48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第</a:t>
            </a:r>
            <a:r>
              <a:rPr lang="zh-CN" altLang="en-US" sz="4800" b="1" dirty="0">
                <a:ea typeface="SimSun" panose="02010600030101010101" pitchFamily="2" charset="-122"/>
                <a:cs typeface="SimSun" panose="02010600030101010101" pitchFamily="2" charset="-122"/>
              </a:rPr>
              <a:t>二</a:t>
            </a:r>
            <a:r>
              <a:rPr lang="zh-CN" sz="6600" b="1" dirty="0">
                <a:effectLst/>
                <a:highlight>
                  <a:srgbClr val="FFFF00"/>
                </a:highlight>
                <a:ea typeface="SimSun" panose="02010600030101010101" pitchFamily="2" charset="-122"/>
                <a:cs typeface="SimSun" panose="02010600030101010101" pitchFamily="2" charset="-122"/>
              </a:rPr>
              <a:t>因</a:t>
            </a:r>
            <a:br>
              <a:rPr lang="en-US" altLang="zh-CN" sz="48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</a:br>
            <a:r>
              <a:rPr lang="en-US" altLang="zh-CN" sz="20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Secondary </a:t>
            </a:r>
            <a:r>
              <a:rPr lang="en-US" altLang="zh-CN" sz="3200" b="1" dirty="0">
                <a:effectLst/>
                <a:highlight>
                  <a:srgbClr val="FFFF00"/>
                </a:highlight>
                <a:ea typeface="SimSun" panose="02010600030101010101" pitchFamily="2" charset="-122"/>
                <a:cs typeface="SimSun" panose="02010600030101010101" pitchFamily="2" charset="-122"/>
              </a:rPr>
              <a:t>Cause</a:t>
            </a:r>
            <a:r>
              <a:rPr lang="en-US" sz="2000" b="1" dirty="0">
                <a:effectLst/>
              </a:rPr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3661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47C64E5-DF6B-0EA4-2661-FFF9D2F1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6227F5-F5DA-E8C1-D586-C0A2FB31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26" y="197581"/>
            <a:ext cx="11834947" cy="500130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40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《</a:t>
            </a:r>
            <a:r>
              <a:rPr lang="zh-CN" altLang="en-US" sz="40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威敏斯特信条</a:t>
            </a:r>
            <a:r>
              <a:rPr lang="en-US" altLang="zh-CN" sz="40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》</a:t>
            </a:r>
            <a:r>
              <a:rPr lang="en-US" altLang="zh-CN" sz="32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1648</a:t>
            </a:r>
            <a:r>
              <a:rPr lang="zh-CN" altLang="en-US" sz="18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lang="en-US" altLang="zh-CN" sz="18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Westminster Confession of Faith, 3.1</a:t>
            </a:r>
            <a:r>
              <a:rPr lang="zh-CN" altLang="en-US" sz="18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  <a:r>
              <a:rPr lang="zh-CN" altLang="en-US" sz="32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宣告：</a:t>
            </a:r>
            <a:endParaRPr lang="en-US" altLang="zh-CN" sz="32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zh-CN" altLang="en-US" sz="32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6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...</a:t>
            </a:r>
            <a:r>
              <a:rPr lang="zh-CN" altLang="en-US" sz="36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上帝并非罪的作者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</a:t>
            </a:r>
            <a:r>
              <a:rPr lang="zh-CN" altLang="en-US" sz="3600" b="1" dirty="0">
                <a:solidFill>
                  <a:srgbClr val="00C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也未强迫受造者的意志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；</a:t>
            </a:r>
            <a:r>
              <a:rPr lang="zh-CN" altLang="en-US" sz="36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并且并未废除</a:t>
            </a:r>
            <a:r>
              <a:rPr lang="zh-CN" alt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SimHei" panose="02010609060101010101" pitchFamily="49" charset="-122"/>
                <a:ea typeface="SimHei" panose="02010609060101010101" pitchFamily="49" charset="-122"/>
              </a:rPr>
              <a:t>第二因</a:t>
            </a:r>
            <a:r>
              <a:rPr lang="zh-CN" altLang="en-US" sz="36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的自由与偶然性，反而使之得以确立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。” </a:t>
            </a:r>
            <a:endParaRPr lang="en-US" altLang="zh-CN" sz="3600" b="1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69C062-2D50-81C3-C332-7FA7614C3FC4}"/>
              </a:ext>
            </a:extLst>
          </p:cNvPr>
          <p:cNvSpPr/>
          <p:nvPr/>
        </p:nvSpPr>
        <p:spPr>
          <a:xfrm>
            <a:off x="193096" y="5198887"/>
            <a:ext cx="118349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... a yet so as thereby neither is God the author of sin, nor is violence offered to the will of the creatures, </a:t>
            </a:r>
            <a:r>
              <a:rPr lang="en-US" sz="2000" dirty="0">
                <a:solidFill>
                  <a:srgbClr val="FFFF00"/>
                </a:solidFill>
              </a:rPr>
              <a:t>nor is the liberty or contingency of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second causes </a:t>
            </a:r>
            <a:r>
              <a:rPr lang="en-US" sz="2000" dirty="0">
                <a:solidFill>
                  <a:srgbClr val="FFFF00"/>
                </a:solidFill>
              </a:rPr>
              <a:t>taken away, but rather established</a:t>
            </a:r>
            <a:r>
              <a:rPr lang="en-US" sz="2000" dirty="0">
                <a:solidFill>
                  <a:schemeClr val="bg1"/>
                </a:solidFill>
              </a:rPr>
              <a:t>. WCF. 3:1</a:t>
            </a:r>
          </a:p>
        </p:txBody>
      </p:sp>
    </p:spTree>
    <p:extLst>
      <p:ext uri="{BB962C8B-B14F-4D97-AF65-F5344CB8AC3E}">
        <p14:creationId xmlns:p14="http://schemas.microsoft.com/office/powerpoint/2010/main" val="2768823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</TotalTime>
  <Words>1227</Words>
  <Application>Microsoft Macintosh PowerPoint</Application>
  <PresentationFormat>Widescreen</PresentationFormat>
  <Paragraphs>158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Microsoft JhengHei</vt:lpstr>
      <vt:lpstr>SimHei</vt:lpstr>
      <vt:lpstr>SimSun</vt:lpstr>
      <vt:lpstr>Aptos</vt:lpstr>
      <vt:lpstr>Aptos Display</vt:lpstr>
      <vt:lpstr>Arial</vt:lpstr>
      <vt:lpstr>Office Theme</vt:lpstr>
      <vt:lpstr>神的拣选与人的责任（下） The Predestination of God and the Responsibility of Man (Part 3) </vt:lpstr>
      <vt:lpstr>PowerPoint Presentation</vt:lpstr>
      <vt:lpstr>PowerPoint Presentation</vt:lpstr>
      <vt:lpstr>预定也强调人的责任 。 Predestination also emphasizes human responsibility.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为人的救恩祈求祷告 。 Pray and intercede for the salvation of others.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我们有责任去传。 Evangelism is our responsibility. .</vt:lpstr>
      <vt:lpstr>PowerPoint Presentation</vt:lpstr>
      <vt:lpstr>PowerPoint Presentation</vt:lpstr>
      <vt:lpstr>福音传递者需谨慎。 Gospel messengers must be cautious.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总结：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执事 徒6:1-7 Deacon and Deaconess Acts 6:1-7 </dc:title>
  <dc:creator>nelson lee</dc:creator>
  <cp:lastModifiedBy>nelson lee</cp:lastModifiedBy>
  <cp:revision>62</cp:revision>
  <dcterms:created xsi:type="dcterms:W3CDTF">2022-07-09T02:27:44Z</dcterms:created>
  <dcterms:modified xsi:type="dcterms:W3CDTF">2025-11-01T06:22:37Z</dcterms:modified>
</cp:coreProperties>
</file>